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9" r:id="rId1"/>
  </p:sldMasterIdLst>
  <p:notesMasterIdLst>
    <p:notesMasterId r:id="rId27"/>
  </p:notesMasterIdLst>
  <p:handoutMasterIdLst>
    <p:handoutMasterId r:id="rId28"/>
  </p:handoutMasterIdLst>
  <p:sldIdLst>
    <p:sldId id="256" r:id="rId2"/>
    <p:sldId id="296" r:id="rId3"/>
    <p:sldId id="387" r:id="rId4"/>
    <p:sldId id="390" r:id="rId5"/>
    <p:sldId id="388" r:id="rId6"/>
    <p:sldId id="389" r:id="rId7"/>
    <p:sldId id="391" r:id="rId8"/>
    <p:sldId id="394" r:id="rId9"/>
    <p:sldId id="257" r:id="rId10"/>
    <p:sldId id="263" r:id="rId11"/>
    <p:sldId id="262" r:id="rId12"/>
    <p:sldId id="258" r:id="rId13"/>
    <p:sldId id="259" r:id="rId14"/>
    <p:sldId id="260" r:id="rId15"/>
    <p:sldId id="261" r:id="rId16"/>
    <p:sldId id="395" r:id="rId17"/>
    <p:sldId id="396" r:id="rId18"/>
    <p:sldId id="397" r:id="rId19"/>
    <p:sldId id="401" r:id="rId20"/>
    <p:sldId id="398" r:id="rId21"/>
    <p:sldId id="400" r:id="rId22"/>
    <p:sldId id="399" r:id="rId23"/>
    <p:sldId id="402" r:id="rId24"/>
    <p:sldId id="403"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tish Rawat" initials="PR" lastIdx="1" clrIdx="0">
    <p:extLst>
      <p:ext uri="{19B8F6BF-5375-455C-9EA6-DF929625EA0E}">
        <p15:presenceInfo xmlns:p15="http://schemas.microsoft.com/office/powerpoint/2012/main" userId="58fbf1a56a67a2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CCFF"/>
    <a:srgbClr val="008000"/>
    <a:srgbClr val="FF00FF"/>
    <a:srgbClr val="FF3300"/>
    <a:srgbClr val="FFFF66"/>
    <a:srgbClr val="FFFF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96226" autoAdjust="0"/>
  </p:normalViewPr>
  <p:slideViewPr>
    <p:cSldViewPr>
      <p:cViewPr varScale="1">
        <p:scale>
          <a:sx n="78" d="100"/>
          <a:sy n="78" d="100"/>
        </p:scale>
        <p:origin x="1531"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54"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commentAuthors" Target="commentAuthor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handoutMaster" Target="handoutMasters/handout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notesMaster" Target="notesMasters/notesMaster1.xml" /><Relationship Id="rId30" Type="http://schemas.openxmlformats.org/officeDocument/2006/relationships/presProps" Target="presProps.xml" /></Relationships>
</file>

<file path=ppt/_rels/viewProps.xml.rels><?xml version="1.0" encoding="UTF-8" standalone="yes"?>
<Relationships xmlns="http://schemas.openxmlformats.org/package/2006/relationships"><Relationship Id="rId1" Type="http://schemas.openxmlformats.org/officeDocument/2006/relationships/slide" Target="slides/slide2.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40D5CD41-81A8-4D95-9B4E-68136B367597}" type="slidenum">
              <a:rPr lang="en-US"/>
              <a:pPr/>
              <a:t>‹#›</a:t>
            </a:fld>
            <a:endParaRPr lang="en-US"/>
          </a:p>
        </p:txBody>
      </p:sp>
    </p:spTree>
    <p:extLst>
      <p:ext uri="{BB962C8B-B14F-4D97-AF65-F5344CB8AC3E}">
        <p14:creationId xmlns:p14="http://schemas.microsoft.com/office/powerpoint/2010/main" val="3771114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3686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3686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6869"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87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3687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80BFD936-7C90-453B-AB73-D8B06868484A}" type="slidenum">
              <a:rPr lang="en-US"/>
              <a:pPr/>
              <a:t>‹#›</a:t>
            </a:fld>
            <a:endParaRPr lang="en-US"/>
          </a:p>
        </p:txBody>
      </p:sp>
    </p:spTree>
    <p:extLst>
      <p:ext uri="{BB962C8B-B14F-4D97-AF65-F5344CB8AC3E}">
        <p14:creationId xmlns:p14="http://schemas.microsoft.com/office/powerpoint/2010/main" val="13109850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Rot="1" noChangeAspect="1" noChangeArrowheads="1" noTextEdit="1"/>
          </p:cNvSpPr>
          <p:nvPr>
            <p:ph type="sldImg"/>
          </p:nvPr>
        </p:nvSpPr>
        <p:spPr>
          <a:ln/>
        </p:spPr>
      </p:sp>
      <p:sp>
        <p:nvSpPr>
          <p:cNvPr id="37891" name="Rectangle 1027"/>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1744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42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342147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11/29/2024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626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79775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56176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1845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3076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744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11/29/2024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3679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9376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934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866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70938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9497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448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053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406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4119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4501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11/29/2024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540870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6.tmp"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2.mp4" /><Relationship Id="rId1" Type="http://schemas.microsoft.com/office/2007/relationships/media" Target="../media/media2.mp4" /><Relationship Id="rId4" Type="http://schemas.openxmlformats.org/officeDocument/2006/relationships/image" Target="../media/image10.png" /></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3.mp4" /><Relationship Id="rId1" Type="http://schemas.microsoft.com/office/2007/relationships/media" Target="../media/media3.mp4" /><Relationship Id="rId4" Type="http://schemas.openxmlformats.org/officeDocument/2006/relationships/image" Target="../media/image11.png" /></Relationships>
</file>

<file path=ppt/slides/_rels/slide25.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Rectangle 11"/>
          <p:cNvSpPr>
            <a:spLocks noChangeArrowheads="1"/>
          </p:cNvSpPr>
          <p:nvPr/>
        </p:nvSpPr>
        <p:spPr bwMode="auto">
          <a:xfrm>
            <a:off x="369505" y="2558122"/>
            <a:ext cx="8839200" cy="523220"/>
          </a:xfrm>
          <a:prstGeom prst="rect">
            <a:avLst/>
          </a:prstGeom>
          <a:noFill/>
          <a:ln w="9525">
            <a:noFill/>
            <a:miter lim="800000"/>
            <a:headEnd/>
            <a:tailEnd/>
          </a:ln>
          <a:effectLst/>
        </p:spPr>
        <p:txBody>
          <a:bodyPr wrap="square">
            <a:spAutoFit/>
          </a:bodyPr>
          <a:lstStyle/>
          <a:p>
            <a:pPr algn="ctr"/>
            <a:r>
              <a:rPr lang="en-IN" sz="2800" b="1" dirty="0">
                <a:solidFill>
                  <a:srgbClr val="0070C0"/>
                </a:solidFill>
                <a:latin typeface="Calibri" panose="020F0502020204030204" pitchFamily="34" charset="0"/>
                <a:ea typeface="Batang" panose="02030600000101010101" pitchFamily="18" charset="-127"/>
                <a:cs typeface="Times New Roman" panose="02020603050405020304" pitchFamily="18" charset="0"/>
              </a:rPr>
              <a:t>ARTISAN‘S CORNER</a:t>
            </a:r>
          </a:p>
        </p:txBody>
      </p:sp>
      <p:sp>
        <p:nvSpPr>
          <p:cNvPr id="2061" name="Text Box 13"/>
          <p:cNvSpPr txBox="1">
            <a:spLocks noChangeArrowheads="1"/>
          </p:cNvSpPr>
          <p:nvPr/>
        </p:nvSpPr>
        <p:spPr bwMode="auto">
          <a:xfrm>
            <a:off x="483805" y="1881400"/>
            <a:ext cx="8610600" cy="738664"/>
          </a:xfrm>
          <a:prstGeom prst="rect">
            <a:avLst/>
          </a:prstGeom>
          <a:noFill/>
          <a:ln w="9525">
            <a:noFill/>
            <a:miter lim="800000"/>
            <a:headEnd/>
            <a:tailEnd/>
          </a:ln>
          <a:effectLst/>
        </p:spPr>
        <p:txBody>
          <a:bodyPr wrap="square">
            <a:spAutoFit/>
          </a:bodyPr>
          <a:lstStyle/>
          <a:p>
            <a:pPr algn="ctr" eaLnBrk="0" hangingPunct="0"/>
            <a:r>
              <a:rPr kumimoji="0" lang="en-IN" altLang="ko-KR" sz="2400" b="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Project</a:t>
            </a:r>
            <a:r>
              <a:rPr kumimoji="0" lang="en-US" altLang="ko-KR" sz="2400" b="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Presentation </a:t>
            </a:r>
            <a:endParaRPr kumimoji="0" lang="en-US" altLang="ko-KR" sz="1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ctr" eaLnBrk="0" hangingPunct="0"/>
            <a:r>
              <a:rPr lang="en-US" altLang="ko-KR" dirty="0">
                <a:latin typeface="Times New Roman" panose="02020603050405020304" pitchFamily="18" charset="0"/>
                <a:ea typeface="Batang" panose="02030600000101010101" pitchFamily="18" charset="-127"/>
                <a:cs typeface="Times New Roman" panose="02020603050405020304" pitchFamily="18" charset="0"/>
              </a:rPr>
              <a:t>on</a:t>
            </a:r>
          </a:p>
        </p:txBody>
      </p:sp>
      <p:sp>
        <p:nvSpPr>
          <p:cNvPr id="2" name="TextBox 1">
            <a:extLst>
              <a:ext uri="{FF2B5EF4-FFF2-40B4-BE49-F238E27FC236}">
                <a16:creationId xmlns:a16="http://schemas.microsoft.com/office/drawing/2014/main" id="{7118C34E-A848-47D1-BE0A-9D115D9BDF36}"/>
              </a:ext>
            </a:extLst>
          </p:cNvPr>
          <p:cNvSpPr txBox="1"/>
          <p:nvPr/>
        </p:nvSpPr>
        <p:spPr>
          <a:xfrm>
            <a:off x="5829301" y="3525494"/>
            <a:ext cx="3047999" cy="1384995"/>
          </a:xfrm>
          <a:prstGeom prst="rect">
            <a:avLst/>
          </a:prstGeom>
          <a:noFill/>
        </p:spPr>
        <p:txBody>
          <a:bodyPr wrap="square" rtlCol="0">
            <a:spAutoFit/>
          </a:bodyPr>
          <a:lstStyle/>
          <a:p>
            <a:pPr algn="ctr" eaLnBrk="0" hangingPunct="0"/>
            <a:r>
              <a:rPr lang="en-US" altLang="ko-KR" sz="1400" dirty="0">
                <a:latin typeface="Times New Roman" panose="02020603050405020304" pitchFamily="18" charset="0"/>
                <a:ea typeface="Batang" panose="02030600000101010101" pitchFamily="18" charset="-127"/>
                <a:cs typeface="Times New Roman" panose="02020603050405020304" pitchFamily="18" charset="0"/>
              </a:rPr>
              <a:t>Under the Supervision </a:t>
            </a:r>
            <a:r>
              <a:rPr lang="en-IN" altLang="ko-KR" sz="1400" dirty="0">
                <a:latin typeface="Times New Roman" panose="02020603050405020304" pitchFamily="18" charset="0"/>
                <a:ea typeface="Batang" panose="02030600000101010101" pitchFamily="18" charset="-127"/>
                <a:cs typeface="Times New Roman" panose="02020603050405020304" pitchFamily="18" charset="0"/>
              </a:rPr>
              <a:t>of</a:t>
            </a:r>
          </a:p>
          <a:p>
            <a:pPr algn="ctr" eaLnBrk="0" hangingPunct="0"/>
            <a:r>
              <a:rPr lang="en-IN" altLang="ko-KR" sz="1400" dirty="0">
                <a:latin typeface="Times New Roman" panose="02020603050405020304" pitchFamily="18" charset="0"/>
                <a:ea typeface="Batang" panose="02030600000101010101" pitchFamily="18" charset="-127"/>
                <a:cs typeface="Times New Roman" panose="02020603050405020304" pitchFamily="18" charset="0"/>
              </a:rPr>
              <a:t>Ms. Tanushree Bharti</a:t>
            </a:r>
          </a:p>
          <a:p>
            <a:pPr lvl="0" algn="ctr" eaLnBrk="0" hangingPunct="0"/>
            <a:r>
              <a:rPr kumimoji="0" lang="en-US" sz="1400" i="0" u="none" strike="noStrike" cap="none" normalizeH="0" baseline="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Assistant</a:t>
            </a:r>
            <a:r>
              <a:rPr kumimoji="0" lang="en-US" sz="1400" i="0" u="none" strike="noStrike" cap="none" normalizeH="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Professor, </a:t>
            </a:r>
          </a:p>
          <a:p>
            <a:pPr lvl="0" algn="ctr" eaLnBrk="0" hangingPunct="0"/>
            <a:r>
              <a:rPr kumimoji="0" lang="en-US" sz="1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Faculty of Computer Science and Engineering,</a:t>
            </a:r>
            <a:endParaRPr kumimoji="0" lang="en-US" sz="140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ctr" eaLnBrk="0" hangingPunct="0"/>
            <a:r>
              <a:rPr kumimoji="0" lang="en-US" sz="1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Poornima University, Jaipur</a:t>
            </a:r>
            <a:endParaRPr kumimoji="0" 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883861-4E53-5223-AB51-E9BAD289DE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05" y="212518"/>
            <a:ext cx="8147963" cy="1439787"/>
          </a:xfrm>
          <a:prstGeom prst="rect">
            <a:avLst/>
          </a:prstGeom>
        </p:spPr>
      </p:pic>
      <p:sp>
        <p:nvSpPr>
          <p:cNvPr id="6" name="TextBox 5">
            <a:extLst>
              <a:ext uri="{FF2B5EF4-FFF2-40B4-BE49-F238E27FC236}">
                <a16:creationId xmlns:a16="http://schemas.microsoft.com/office/drawing/2014/main" id="{AB232AC1-5F36-6E91-EA9D-7A2404FC7D6E}"/>
              </a:ext>
            </a:extLst>
          </p:cNvPr>
          <p:cNvSpPr txBox="1"/>
          <p:nvPr/>
        </p:nvSpPr>
        <p:spPr>
          <a:xfrm>
            <a:off x="0" y="3064216"/>
            <a:ext cx="4608394" cy="2677656"/>
          </a:xfrm>
          <a:prstGeom prst="rect">
            <a:avLst/>
          </a:prstGeom>
          <a:noFill/>
        </p:spPr>
        <p:txBody>
          <a:bodyPr wrap="square" rtlCol="0">
            <a:spAutoFit/>
          </a:bodyPr>
          <a:lstStyle/>
          <a:p>
            <a:pPr algn="ctr" eaLnBrk="0" hangingPunct="0"/>
            <a:r>
              <a:rPr lang="en-US" altLang="ko-KR" sz="1400" dirty="0">
                <a:latin typeface="Times New Roman" panose="02020603050405020304" pitchFamily="18" charset="0"/>
                <a:ea typeface="Batang" panose="02030600000101010101" pitchFamily="18" charset="-127"/>
                <a:cs typeface="Times New Roman" panose="02020603050405020304" pitchFamily="18" charset="0"/>
              </a:rPr>
              <a:t>Presented By:</a:t>
            </a:r>
            <a:endParaRPr lang="en-IN" altLang="ko-KR" sz="1400" dirty="0">
              <a:latin typeface="Times New Roman" panose="02020603050405020304" pitchFamily="18" charset="0"/>
              <a:ea typeface="Batang" panose="02030600000101010101" pitchFamily="18" charset="-127"/>
              <a:cs typeface="Times New Roman" panose="02020603050405020304" pitchFamily="18" charset="0"/>
            </a:endParaRPr>
          </a:p>
          <a:p>
            <a:pPr algn="ctr" eaLnBrk="0" hangingPunct="0"/>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eaLnBrk="0" hangingPunct="0"/>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AYUSHI</a:t>
            </a:r>
            <a:r>
              <a:rPr lang="en-IN" sz="1400" dirty="0">
                <a:latin typeface="Times New Roman" panose="02020603050405020304" pitchFamily="18" charset="0"/>
                <a:ea typeface="Calibri" panose="020F0502020204030204" pitchFamily="34" charset="0"/>
                <a:cs typeface="Times New Roman" panose="02020603050405020304" pitchFamily="18" charset="0"/>
              </a:rPr>
              <a:t> </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KHANDELWAL</a:t>
            </a:r>
            <a:r>
              <a:rPr lang="en-US"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 </a:t>
            </a:r>
            <a:endParaRPr lang="en-IN"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endParaRPr>
          </a:p>
          <a:p>
            <a:pPr algn="ctr" eaLnBrk="0" hangingPunct="0"/>
            <a:r>
              <a:rPr lang="en-US"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Reg. No. 2024PUFCE</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BCAX16905</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p>
          <a:p>
            <a:pPr algn="ctr" eaLnBrk="0" hangingPunct="0"/>
            <a:r>
              <a:rPr lang="en-IN"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ADITI JAIN</a:t>
            </a:r>
            <a:r>
              <a:rPr lang="en-US"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 (</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Reg. No. 2024PUFCE</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BCAX17806</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p>
          <a:p>
            <a:pPr algn="ctr" eaLnBrk="0" hangingPunct="0"/>
            <a:r>
              <a:rPr lang="en-IN"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DIVYANSHI JAIN</a:t>
            </a:r>
            <a:r>
              <a:rPr lang="en-US"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Reg. No. 2024PUFCE</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BCAX17568</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endParaRPr lang="en-IN" altLang="ko-KR" sz="140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endParaRPr>
          </a:p>
          <a:p>
            <a:pPr algn="ctr" eaLnBrk="0" hangingPunct="0"/>
            <a:r>
              <a:rPr lang="en-IN"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ADITYA SINGH JADOUN</a:t>
            </a:r>
          </a:p>
          <a:p>
            <a:pPr algn="ctr" eaLnBrk="0" hangingPunct="0"/>
            <a:r>
              <a:rPr lang="en-US"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 (</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Reg. No. 2024PUFCE</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BCA</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X</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16995</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endParaRPr lang="en-IN" altLang="ko-KR" sz="140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endParaRPr>
          </a:p>
          <a:p>
            <a:pPr algn="ctr" eaLnBrk="0" hangingPunct="0"/>
            <a:r>
              <a:rPr lang="en-IN"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ASHWANI KUMAR</a:t>
            </a:r>
            <a:r>
              <a:rPr lang="en-US" altLang="ko-KR" sz="1400" b="1"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 (</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Reg. No. 2024PUFCE</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BCA</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X</a:t>
            </a:r>
            <a:r>
              <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18727</a:t>
            </a:r>
            <a:r>
              <a:rPr lang="en-US"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rPr>
              <a:t>)</a:t>
            </a:r>
            <a:endParaRPr lang="en-IN" altLang="ko-KR" sz="1400" b="0" dirty="0">
              <a:solidFill>
                <a:srgbClr val="FF0000"/>
              </a:solidFill>
              <a:latin typeface="Times New Roman" panose="02020603050405020304" pitchFamily="18" charset="0"/>
              <a:ea typeface="Batang" panose="02030600000101010101" pitchFamily="18" charset="-127"/>
              <a:cs typeface="Times New Roman" panose="02020603050405020304" pitchFamily="18" charset="0"/>
            </a:endParaRPr>
          </a:p>
          <a:p>
            <a:pPr algn="ctr" eaLnBrk="0" hangingPunct="0"/>
            <a:endParaRPr kumimoji="0" lang="en-IN" sz="1400" i="0" u="none" strike="noStrike" cap="none" normalizeH="0" baseline="0" dirty="0">
              <a:ln>
                <a:noFill/>
              </a:ln>
              <a:solidFill>
                <a:srgbClr val="FF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algn="ctr" eaLnBrk="0" hangingPunct="0"/>
            <a:r>
              <a:rPr kumimoji="0" lang="en-US" sz="1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Department</a:t>
            </a:r>
            <a:r>
              <a:rPr kumimoji="0" lang="en-US" sz="1400" i="0" u="none" strike="noStrike" cap="none" normalizeH="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a:t>
            </a:r>
            <a:r>
              <a:rPr kumimoji="0" lang="en-US" sz="1400" i="0" u="none" strike="noStrike" cap="none" normalizeH="0" dirty="0">
                <a:ln>
                  <a:noFill/>
                </a:ln>
                <a:effectLst/>
                <a:latin typeface="Times New Roman" panose="02020603050405020304" pitchFamily="18" charset="0"/>
                <a:ea typeface="Calibri" panose="020F0502020204030204" pitchFamily="34" charset="0"/>
                <a:cs typeface="Times New Roman" panose="02020603050405020304" pitchFamily="18" charset="0"/>
              </a:rPr>
              <a:t>First Year</a:t>
            </a:r>
            <a:endParaRPr kumimoji="0" lang="en-US" sz="14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lvl="0" algn="ctr" eaLnBrk="0" hangingPunct="0"/>
            <a:r>
              <a:rPr kumimoji="0" lang="en-US" sz="14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Poornima University, Jaipur</a:t>
            </a:r>
            <a:endParaRPr kumimoji="0" 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51A2B000-70E1-B9BA-E3A7-22B846CB4DC7}"/>
              </a:ext>
            </a:extLst>
          </p:cNvPr>
          <p:cNvSpPr txBox="1">
            <a:spLocks noChangeArrowheads="1"/>
          </p:cNvSpPr>
          <p:nvPr/>
        </p:nvSpPr>
        <p:spPr bwMode="auto">
          <a:xfrm>
            <a:off x="2516062" y="5724359"/>
            <a:ext cx="439248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a:r>
              <a:rPr lang="en-GB" altLang="en-US" b="1" u="sng" dirty="0">
                <a:solidFill>
                  <a:srgbClr val="FF0000"/>
                </a:solidFill>
                <a:latin typeface="Times New Roman" pitchFamily="18" charset="0"/>
                <a:cs typeface="Times New Roman" pitchFamily="18" charset="0"/>
              </a:rPr>
              <a:t>Submitted To:</a:t>
            </a:r>
          </a:p>
          <a:p>
            <a:pPr algn="ctr" eaLnBrk="1" hangingPunct="1"/>
            <a:r>
              <a:rPr lang="en-US" altLang="en-US" b="1" dirty="0">
                <a:solidFill>
                  <a:srgbClr val="002060"/>
                </a:solidFill>
                <a:latin typeface="Times New Roman" pitchFamily="18" charset="0"/>
                <a:cs typeface="Times New Roman" pitchFamily="18" charset="0"/>
              </a:rPr>
              <a:t>Department of First Year</a:t>
            </a:r>
          </a:p>
          <a:p>
            <a:pPr algn="ctr" eaLnBrk="1" hangingPunct="1"/>
            <a:r>
              <a:rPr lang="en-US" altLang="en-US" b="1" dirty="0">
                <a:solidFill>
                  <a:srgbClr val="002060"/>
                </a:solidFill>
                <a:latin typeface="Times New Roman" pitchFamily="18" charset="0"/>
                <a:cs typeface="Times New Roman" pitchFamily="18" charset="0"/>
              </a:rPr>
              <a:t>Poornima University, Jaipur</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7D02-1AA2-029F-13F0-5C6D6F225D25}"/>
              </a:ext>
            </a:extLst>
          </p:cNvPr>
          <p:cNvSpPr>
            <a:spLocks noGrp="1"/>
          </p:cNvSpPr>
          <p:nvPr>
            <p:ph type="title"/>
          </p:nvPr>
        </p:nvSpPr>
        <p:spPr/>
        <p:txBody>
          <a:bodyPr vert="horz" lIns="68580" tIns="34290" rIns="68580" bIns="34290" rtlCol="0" anchor="ctr">
            <a:noAutofit/>
          </a:bodyPr>
          <a:lstStyle/>
          <a:p>
            <a:pPr algn="ctr"/>
            <a:r>
              <a:rPr lang="en-US" sz="4950" b="1" i="1" u="sng">
                <a:solidFill>
                  <a:schemeClr val="bg1"/>
                </a:solidFill>
                <a:latin typeface="Baskerville Old Face" panose="02020602080505020303" pitchFamily="18" charset="0"/>
                <a:ea typeface="Amasis MT Pro Black" panose="02000000000000000000" pitchFamily="2" charset="0"/>
              </a:rPr>
              <a:t>E-commerce Platforms and Database Management</a:t>
            </a:r>
          </a:p>
        </p:txBody>
      </p:sp>
      <p:sp>
        <p:nvSpPr>
          <p:cNvPr id="3" name="Content Placeholder 2">
            <a:extLst>
              <a:ext uri="{FF2B5EF4-FFF2-40B4-BE49-F238E27FC236}">
                <a16:creationId xmlns:a16="http://schemas.microsoft.com/office/drawing/2014/main" id="{6E447783-5B23-8A7F-28E5-8E0FF6884F11}"/>
              </a:ext>
            </a:extLst>
          </p:cNvPr>
          <p:cNvSpPr>
            <a:spLocks noGrp="1"/>
          </p:cNvSpPr>
          <p:nvPr>
            <p:ph idx="1"/>
          </p:nvPr>
        </p:nvSpPr>
        <p:spPr>
          <a:xfrm>
            <a:off x="318341" y="2657714"/>
            <a:ext cx="8825659" cy="3416300"/>
          </a:xfrm>
        </p:spPr>
        <p:txBody>
          <a:bodyPr/>
          <a:lstStyle/>
          <a:p>
            <a:r>
              <a:rPr lang="en-US" b="1" dirty="0">
                <a:latin typeface="Bahnschrift Condensed" panose="020B0502040204020203" pitchFamily="34" charset="0"/>
              </a:rPr>
              <a:t>E-commerce </a:t>
            </a:r>
            <a:r>
              <a:rPr lang="en-IN" b="1" dirty="0">
                <a:latin typeface="Bahnschrift Condensed" panose="020B0502040204020203" pitchFamily="34" charset="0"/>
              </a:rPr>
              <a:t>Platforms:</a:t>
            </a:r>
            <a:r>
              <a:rPr lang="en-US" dirty="0"/>
              <a:t> A robust e-commerce platform is crucial for managing product listings, processing orders, and handling payments. Choosing the right platform depends on your website's scale and specific needs.</a:t>
            </a:r>
            <a:endParaRPr lang="en-IN" dirty="0"/>
          </a:p>
          <a:p>
            <a:endParaRPr lang="en-IN" dirty="0"/>
          </a:p>
          <a:p>
            <a:r>
              <a:rPr lang="en-US" b="1" dirty="0">
                <a:latin typeface="Bahnschrift Condensed" panose="020B0502040204020203" pitchFamily="34" charset="0"/>
              </a:rPr>
              <a:t>Database </a:t>
            </a:r>
            <a:r>
              <a:rPr lang="en-IN" b="1" dirty="0">
                <a:latin typeface="Bahnschrift Condensed" panose="020B0502040204020203" pitchFamily="34" charset="0"/>
              </a:rPr>
              <a:t>Management:</a:t>
            </a:r>
            <a:r>
              <a:rPr lang="en-US" b="1" dirty="0">
                <a:latin typeface="Bahnschrift Condensed" panose="020B0502040204020203" pitchFamily="34" charset="0"/>
              </a:rPr>
              <a:t> </a:t>
            </a:r>
            <a:r>
              <a:rPr lang="en-US" dirty="0"/>
              <a:t>A reliable database is essential for storing customer data, product information, and website settings. Effective database management ensures data integrity, security, and efficient data retrieval.</a:t>
            </a:r>
          </a:p>
        </p:txBody>
      </p:sp>
    </p:spTree>
    <p:extLst>
      <p:ext uri="{BB962C8B-B14F-4D97-AF65-F5344CB8AC3E}">
        <p14:creationId xmlns:p14="http://schemas.microsoft.com/office/powerpoint/2010/main" val="175759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2F6D-083A-794C-17E1-C2A4951A4022}"/>
              </a:ext>
            </a:extLst>
          </p:cNvPr>
          <p:cNvSpPr>
            <a:spLocks noGrp="1"/>
          </p:cNvSpPr>
          <p:nvPr>
            <p:ph type="title"/>
          </p:nvPr>
        </p:nvSpPr>
        <p:spPr/>
        <p:txBody>
          <a:bodyPr vert="horz" lIns="68580" tIns="34290" rIns="68580" bIns="34290" rtlCol="0" anchor="ctr">
            <a:normAutofit fontScale="90000"/>
          </a:bodyPr>
          <a:lstStyle/>
          <a:p>
            <a:pPr algn="ctr"/>
            <a:r>
              <a:rPr lang="en-US" sz="4950" b="1" i="1" u="sng">
                <a:solidFill>
                  <a:schemeClr val="bg1"/>
                </a:solidFill>
                <a:latin typeface="Baskerville Old Face" panose="02020602080505020303" pitchFamily="18" charset="0"/>
                <a:ea typeface="Amasis MT Pro Black" panose="02000000000000000000" pitchFamily="2" charset="0"/>
              </a:rPr>
              <a:t>Navigation and Server Configuration</a:t>
            </a:r>
          </a:p>
        </p:txBody>
      </p:sp>
      <p:sp>
        <p:nvSpPr>
          <p:cNvPr id="3" name="Content Placeholder 2">
            <a:extLst>
              <a:ext uri="{FF2B5EF4-FFF2-40B4-BE49-F238E27FC236}">
                <a16:creationId xmlns:a16="http://schemas.microsoft.com/office/drawing/2014/main" id="{DAC2D171-44F9-3C32-EFFA-9B0029FF4CED}"/>
              </a:ext>
            </a:extLst>
          </p:cNvPr>
          <p:cNvSpPr>
            <a:spLocks noGrp="1"/>
          </p:cNvSpPr>
          <p:nvPr>
            <p:ph idx="1"/>
          </p:nvPr>
        </p:nvSpPr>
        <p:spPr>
          <a:xfrm>
            <a:off x="318341" y="2468032"/>
            <a:ext cx="8825659" cy="3416300"/>
          </a:xfrm>
        </p:spPr>
        <p:txBody>
          <a:bodyPr>
            <a:normAutofit/>
          </a:bodyPr>
          <a:lstStyle/>
          <a:p>
            <a:pPr marL="0" indent="0">
              <a:buNone/>
            </a:pPr>
            <a:r>
              <a:rPr lang="en-US" b="1">
                <a:latin typeface="Bahnschrift Condensed" panose="020B0502040204020203" pitchFamily="34" charset="0"/>
              </a:rPr>
              <a:t>1.Intuitive Navigation: </a:t>
            </a:r>
            <a:r>
              <a:rPr lang="en-US"/>
              <a:t>A well-structured navigation system is crucial for user experience. It should allow visitors to easily browse categories, find specific products, and navigate seamlessly through the website.</a:t>
            </a:r>
            <a:endParaRPr lang="en-IN" dirty="0"/>
          </a:p>
          <a:p>
            <a:pPr marL="0" indent="0">
              <a:buNone/>
            </a:pPr>
            <a:r>
              <a:rPr lang="en-US" b="1">
                <a:latin typeface="Bahnschrift Condensed" panose="020B0502040204020203" pitchFamily="34" charset="0"/>
              </a:rPr>
              <a:t>2.Server Configuration: </a:t>
            </a:r>
            <a:r>
              <a:rPr lang="en-US"/>
              <a:t>Optimizing server configuration is key for website performance and security. This includes choosing the right server type, configuring security measures, and ensuring adequate storage space.</a:t>
            </a:r>
            <a:endParaRPr lang="en-IN" dirty="0"/>
          </a:p>
          <a:p>
            <a:pPr marL="0" indent="0">
              <a:buNone/>
            </a:pPr>
            <a:r>
              <a:rPr lang="en-US" b="1">
                <a:latin typeface="Bahnschrift Condensed" panose="020B0502040204020203" pitchFamily="34" charset="0"/>
              </a:rPr>
              <a:t>3.Website Security:</a:t>
            </a:r>
            <a:r>
              <a:rPr lang="en-US"/>
              <a:t> Protecting customer data and preventing security breaches is paramount. Implementing SSL certificates, secure logins, and regular security audits are essential.</a:t>
            </a:r>
            <a:endParaRPr lang="en-US" dirty="0"/>
          </a:p>
        </p:txBody>
      </p:sp>
    </p:spTree>
    <p:extLst>
      <p:ext uri="{BB962C8B-B14F-4D97-AF65-F5344CB8AC3E}">
        <p14:creationId xmlns:p14="http://schemas.microsoft.com/office/powerpoint/2010/main" val="4251698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E148-500A-9719-7DCA-69A028E7C008}"/>
              </a:ext>
            </a:extLst>
          </p:cNvPr>
          <p:cNvSpPr>
            <a:spLocks noGrp="1"/>
          </p:cNvSpPr>
          <p:nvPr>
            <p:ph type="title"/>
          </p:nvPr>
        </p:nvSpPr>
        <p:spPr/>
        <p:txBody>
          <a:bodyPr/>
          <a:lstStyle/>
          <a:p>
            <a:pPr algn="ctr"/>
            <a:r>
              <a:rPr lang="en-US" b="1" i="1" u="sng">
                <a:solidFill>
                  <a:schemeClr val="bg1"/>
                </a:solidFill>
                <a:latin typeface="Baskerville Old Face" panose="02020602080505020303" pitchFamily="18" charset="0"/>
              </a:rPr>
              <a:t>Navigation and Design:</a:t>
            </a:r>
          </a:p>
        </p:txBody>
      </p:sp>
      <p:sp>
        <p:nvSpPr>
          <p:cNvPr id="3" name="Content Placeholder 2">
            <a:extLst>
              <a:ext uri="{FF2B5EF4-FFF2-40B4-BE49-F238E27FC236}">
                <a16:creationId xmlns:a16="http://schemas.microsoft.com/office/drawing/2014/main" id="{1A2D4E7B-D06B-8ED3-A919-00B70DD154D2}"/>
              </a:ext>
            </a:extLst>
          </p:cNvPr>
          <p:cNvSpPr>
            <a:spLocks noGrp="1"/>
          </p:cNvSpPr>
          <p:nvPr>
            <p:ph idx="1"/>
          </p:nvPr>
        </p:nvSpPr>
        <p:spPr>
          <a:xfrm>
            <a:off x="628650" y="2308984"/>
            <a:ext cx="7886700" cy="3263504"/>
          </a:xfrm>
        </p:spPr>
        <p:txBody>
          <a:bodyPr/>
          <a:lstStyle/>
          <a:p>
            <a:pPr marL="0" indent="0">
              <a:buNone/>
            </a:pPr>
            <a:r>
              <a:rPr lang="en-IN" b="1" dirty="0">
                <a:latin typeface="Bahnschrift Condensed" panose="020B0502040204020203" pitchFamily="34" charset="0"/>
              </a:rPr>
              <a:t>1. </a:t>
            </a:r>
            <a:r>
              <a:rPr lang="en-US" b="1" dirty="0">
                <a:latin typeface="Bahnschrift Condensed" panose="020B0502040204020203" pitchFamily="34" charset="0"/>
              </a:rPr>
              <a:t>User-Friendly</a:t>
            </a:r>
            <a:r>
              <a:rPr lang="en-US" dirty="0"/>
              <a:t> </a:t>
            </a:r>
            <a:r>
              <a:rPr lang="en-US" b="1" dirty="0">
                <a:latin typeface="Bahnschrift Condensed" panose="020B0502040204020203" pitchFamily="34" charset="0"/>
              </a:rPr>
              <a:t>Interface:</a:t>
            </a:r>
            <a:r>
              <a:rPr lang="en-US" dirty="0"/>
              <a:t>  </a:t>
            </a:r>
            <a:endParaRPr lang="en-IN" dirty="0"/>
          </a:p>
          <a:p>
            <a:pPr lvl="1"/>
            <a:r>
              <a:rPr lang="en-US" dirty="0"/>
              <a:t>Easy navigation and search functionality.</a:t>
            </a:r>
            <a:endParaRPr lang="en-IN" dirty="0"/>
          </a:p>
          <a:p>
            <a:pPr marL="0" indent="0">
              <a:buNone/>
            </a:pPr>
            <a:r>
              <a:rPr lang="en-US" b="1" dirty="0">
                <a:latin typeface="Bahnschrift Condensed" panose="020B0502040204020203" pitchFamily="34" charset="0"/>
              </a:rPr>
              <a:t>2. Responsive Design: </a:t>
            </a:r>
            <a:endParaRPr lang="en-IN" b="1" dirty="0">
              <a:latin typeface="Bahnschrift Condensed" panose="020B0502040204020203" pitchFamily="34" charset="0"/>
            </a:endParaRPr>
          </a:p>
          <a:p>
            <a:pPr lvl="1"/>
            <a:r>
              <a:rPr lang="en-US" dirty="0"/>
              <a:t>Compatible with desktop, tablet and mobile devices.</a:t>
            </a:r>
            <a:endParaRPr lang="en-IN" dirty="0"/>
          </a:p>
          <a:p>
            <a:pPr marL="0" indent="0">
              <a:buNone/>
            </a:pPr>
            <a:r>
              <a:rPr lang="en-US" b="1" dirty="0">
                <a:latin typeface="Bahnschrift Condensed" panose="020B0502040204020203" pitchFamily="34" charset="0"/>
              </a:rPr>
              <a:t>3. Visual Appeal:</a:t>
            </a:r>
            <a:r>
              <a:rPr lang="en-US" dirty="0"/>
              <a:t> </a:t>
            </a:r>
            <a:endParaRPr lang="en-IN" dirty="0"/>
          </a:p>
          <a:p>
            <a:pPr lvl="1"/>
            <a:r>
              <a:rPr lang="en-US" dirty="0"/>
              <a:t>High-quality images, vibrant colors and clean layout.</a:t>
            </a:r>
            <a:endParaRPr lang="en-IN" dirty="0"/>
          </a:p>
          <a:p>
            <a:pPr marL="0" indent="0">
              <a:buNone/>
            </a:pPr>
            <a:r>
              <a:rPr lang="en-US" b="1" dirty="0">
                <a:latin typeface="Bahnschrift Condensed" panose="020B0502040204020203" pitchFamily="34" charset="0"/>
              </a:rPr>
              <a:t> </a:t>
            </a:r>
            <a:r>
              <a:rPr lang="en-IN" b="1" dirty="0">
                <a:latin typeface="Bahnschrift Condensed" panose="020B0502040204020203" pitchFamily="34" charset="0"/>
              </a:rPr>
              <a:t>4. </a:t>
            </a:r>
            <a:r>
              <a:rPr lang="en-US" b="1" dirty="0">
                <a:latin typeface="Bahnschrift Condensed" panose="020B0502040204020203" pitchFamily="34" charset="0"/>
              </a:rPr>
              <a:t>Clear Categories:</a:t>
            </a:r>
            <a:r>
              <a:rPr lang="en-US" dirty="0"/>
              <a:t> </a:t>
            </a:r>
            <a:endParaRPr lang="en-IN" dirty="0"/>
          </a:p>
          <a:p>
            <a:pPr lvl="1"/>
            <a:r>
              <a:rPr lang="en-US" dirty="0"/>
              <a:t>Organization by art/craft type, medium and difficulty level.</a:t>
            </a:r>
          </a:p>
        </p:txBody>
      </p:sp>
    </p:spTree>
    <p:extLst>
      <p:ext uri="{BB962C8B-B14F-4D97-AF65-F5344CB8AC3E}">
        <p14:creationId xmlns:p14="http://schemas.microsoft.com/office/powerpoint/2010/main" val="2755972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C8DC-83E2-D3BE-67EB-568AEFED1EF9}"/>
              </a:ext>
            </a:extLst>
          </p:cNvPr>
          <p:cNvSpPr>
            <a:spLocks noGrp="1"/>
          </p:cNvSpPr>
          <p:nvPr>
            <p:ph type="title"/>
          </p:nvPr>
        </p:nvSpPr>
        <p:spPr/>
        <p:txBody>
          <a:bodyPr vert="horz" lIns="68580" tIns="34290" rIns="68580" bIns="34290" rtlCol="0" anchor="ctr">
            <a:normAutofit/>
          </a:bodyPr>
          <a:lstStyle/>
          <a:p>
            <a:pPr algn="ctr"/>
            <a:r>
              <a:rPr lang="en-US" b="1" i="1" u="sng">
                <a:solidFill>
                  <a:schemeClr val="bg1"/>
                </a:solidFill>
                <a:latin typeface="Baskerville Old Face" panose="02020602080505020303" pitchFamily="18" charset="0"/>
              </a:rPr>
              <a:t>Target Audience:</a:t>
            </a:r>
          </a:p>
        </p:txBody>
      </p:sp>
      <p:sp>
        <p:nvSpPr>
          <p:cNvPr id="3" name="Content Placeholder 2">
            <a:extLst>
              <a:ext uri="{FF2B5EF4-FFF2-40B4-BE49-F238E27FC236}">
                <a16:creationId xmlns:a16="http://schemas.microsoft.com/office/drawing/2014/main" id="{5B22904B-FEFA-2B02-423B-94EC03C423F7}"/>
              </a:ext>
            </a:extLst>
          </p:cNvPr>
          <p:cNvSpPr>
            <a:spLocks noGrp="1"/>
          </p:cNvSpPr>
          <p:nvPr>
            <p:ph idx="1"/>
          </p:nvPr>
        </p:nvSpPr>
        <p:spPr/>
        <p:txBody>
          <a:bodyPr vert="horz" lIns="68580" tIns="34290" rIns="68580" bIns="34290" rtlCol="0" anchor="t">
            <a:normAutofit fontScale="92500" lnSpcReduction="20000"/>
          </a:bodyPr>
          <a:lstStyle/>
          <a:p>
            <a:pPr marL="0" indent="0">
              <a:buNone/>
            </a:pPr>
            <a:r>
              <a:rPr lang="en-IN" b="1" dirty="0">
                <a:latin typeface="Bahnschrift Condensed" panose="020B0502040204020203" pitchFamily="34" charset="0"/>
              </a:rPr>
              <a:t>1. Artists: 
       • </a:t>
            </a:r>
            <a:r>
              <a:rPr lang="en-IN" dirty="0"/>
              <a:t>Professionals, hobbyists and emerging talent.</a:t>
            </a:r>
            <a:r>
              <a:rPr lang="en-IN" b="1" dirty="0">
                <a:latin typeface="Bahnschrift Condensed" panose="020B0502040204020203" pitchFamily="34" charset="0"/>
              </a:rPr>
              <a:t>
2. Crafters:
       • </a:t>
            </a:r>
            <a:r>
              <a:rPr lang="en-IN" dirty="0"/>
              <a:t>Knitters, sewers, painters and makers</a:t>
            </a:r>
            <a:r>
              <a:rPr lang="en-IN" b="1" dirty="0">
                <a:latin typeface="Bahnschrift Condensed" panose="020B0502040204020203" pitchFamily="34" charset="0"/>
              </a:rPr>
              <a:t>.
3. Students:
       • </a:t>
            </a:r>
            <a:r>
              <a:rPr lang="en-IN" dirty="0"/>
              <a:t>Art and design students seeking inspiration and guidance.</a:t>
            </a:r>
            <a:r>
              <a:rPr lang="en-IN" b="1" dirty="0">
                <a:latin typeface="Bahnschrift Condensed" panose="020B0502040204020203" pitchFamily="34" charset="0"/>
              </a:rPr>
              <a:t>
4. Educators: 
       • </a:t>
            </a:r>
            <a:r>
              <a:rPr lang="en-IN" dirty="0"/>
              <a:t>Teachers seeking resources and lesson plans.</a:t>
            </a:r>
            <a:r>
              <a:rPr lang="en-IN" b="1" dirty="0">
                <a:latin typeface="Bahnschrift Condensed" panose="020B0502040204020203" pitchFamily="34" charset="0"/>
              </a:rPr>
              <a:t>
5. Art Enthusiasts:
       • </a:t>
            </a:r>
            <a:r>
              <a:rPr lang="en-IN" dirty="0"/>
              <a:t>Those passionate about creative expression.</a:t>
            </a:r>
            <a:endParaRPr lang="en-US" dirty="0"/>
          </a:p>
        </p:txBody>
      </p:sp>
    </p:spTree>
    <p:extLst>
      <p:ext uri="{BB962C8B-B14F-4D97-AF65-F5344CB8AC3E}">
        <p14:creationId xmlns:p14="http://schemas.microsoft.com/office/powerpoint/2010/main" val="2752691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F79C-9DCE-1E1D-28BB-694B68BDB4B8}"/>
              </a:ext>
            </a:extLst>
          </p:cNvPr>
          <p:cNvSpPr>
            <a:spLocks noGrp="1"/>
          </p:cNvSpPr>
          <p:nvPr>
            <p:ph type="title"/>
          </p:nvPr>
        </p:nvSpPr>
        <p:spPr/>
        <p:txBody>
          <a:bodyPr vert="horz" lIns="68580" tIns="34290" rIns="68580" bIns="34290" rtlCol="0" anchor="ctr">
            <a:normAutofit/>
          </a:bodyPr>
          <a:lstStyle/>
          <a:p>
            <a:pPr algn="ctr"/>
            <a:r>
              <a:rPr lang="en-US" b="1" i="1" u="sng">
                <a:solidFill>
                  <a:schemeClr val="bg1"/>
                </a:solidFill>
                <a:latin typeface="Baskerville Old Face" panose="02020602080505020303" pitchFamily="18" charset="0"/>
              </a:rPr>
              <a:t>Benefits:</a:t>
            </a:r>
          </a:p>
        </p:txBody>
      </p:sp>
      <p:sp>
        <p:nvSpPr>
          <p:cNvPr id="3" name="Content Placeholder 2">
            <a:extLst>
              <a:ext uri="{FF2B5EF4-FFF2-40B4-BE49-F238E27FC236}">
                <a16:creationId xmlns:a16="http://schemas.microsoft.com/office/drawing/2014/main" id="{CF64DB08-A7AE-D007-0B15-FFB2C5FAEF44}"/>
              </a:ext>
            </a:extLst>
          </p:cNvPr>
          <p:cNvSpPr>
            <a:spLocks noGrp="1"/>
          </p:cNvSpPr>
          <p:nvPr>
            <p:ph idx="1"/>
          </p:nvPr>
        </p:nvSpPr>
        <p:spPr>
          <a:xfrm>
            <a:off x="741052" y="2463403"/>
            <a:ext cx="7886700" cy="3263504"/>
          </a:xfrm>
        </p:spPr>
        <p:txBody>
          <a:bodyPr>
            <a:noAutofit/>
          </a:bodyPr>
          <a:lstStyle/>
          <a:p>
            <a:pPr marL="0" indent="0">
              <a:buNone/>
            </a:pPr>
            <a:r>
              <a:rPr lang="en-US" sz="2400" b="1" dirty="0">
                <a:latin typeface="Bahnschrift Condensed" panose="020B0502040204020203" pitchFamily="34" charset="0"/>
              </a:rPr>
              <a:t>1. Inspiration: </a:t>
            </a:r>
            <a:r>
              <a:rPr lang="en-US" sz="2400" dirty="0"/>
              <a:t>Spark creativity and explore new techniques.</a:t>
            </a:r>
            <a:endParaRPr lang="en-IN" sz="2400" dirty="0"/>
          </a:p>
          <a:p>
            <a:pPr marL="0" indent="0">
              <a:buNone/>
            </a:pPr>
            <a:r>
              <a:rPr lang="en-US" sz="2400" b="1" dirty="0">
                <a:latin typeface="Bahnschrift Condensed" panose="020B0502040204020203" pitchFamily="34" charset="0"/>
              </a:rPr>
              <a:t>2. Community:</a:t>
            </a:r>
            <a:r>
              <a:rPr lang="en-US" sz="2400" dirty="0"/>
              <a:t> Connect with fellow artists and crafters.</a:t>
            </a:r>
            <a:endParaRPr lang="en-IN" sz="2400" dirty="0"/>
          </a:p>
          <a:p>
            <a:pPr marL="0" indent="0">
              <a:buNone/>
            </a:pPr>
            <a:r>
              <a:rPr lang="en-US" sz="2400" b="1" dirty="0">
                <a:latin typeface="Bahnschrift Condensed" panose="020B0502040204020203" pitchFamily="34" charset="0"/>
              </a:rPr>
              <a:t>3. Learning:</a:t>
            </a:r>
            <a:r>
              <a:rPr lang="en-US" sz="2400" dirty="0"/>
              <a:t> Access tutorials, workshops and resources.</a:t>
            </a:r>
            <a:endParaRPr lang="en-IN" sz="2400" dirty="0"/>
          </a:p>
          <a:p>
            <a:pPr marL="0" indent="0">
              <a:buNone/>
            </a:pPr>
            <a:r>
              <a:rPr lang="en-US" sz="2400" b="1" dirty="0">
                <a:latin typeface="Bahnschrift Condensed" panose="020B0502040204020203" pitchFamily="34" charset="0"/>
              </a:rPr>
              <a:t>4. Shopping: </a:t>
            </a:r>
            <a:r>
              <a:rPr lang="en-US" sz="2400" dirty="0"/>
              <a:t>Convenient access to art supplies and handmade products.</a:t>
            </a:r>
            <a:endParaRPr lang="en-IN" sz="2400" dirty="0"/>
          </a:p>
          <a:p>
            <a:pPr marL="0" indent="0">
              <a:buNone/>
            </a:pPr>
            <a:r>
              <a:rPr lang="en-US" sz="2400" b="1" dirty="0">
                <a:latin typeface="Bahnschrift Condensed" panose="020B0502040204020203" pitchFamily="34" charset="0"/>
              </a:rPr>
              <a:t>5. Networking: </a:t>
            </a:r>
            <a:r>
              <a:rPr lang="en-US" sz="2400" dirty="0"/>
              <a:t>Opportunities for collaboration and feedback.</a:t>
            </a:r>
          </a:p>
        </p:txBody>
      </p:sp>
    </p:spTree>
    <p:extLst>
      <p:ext uri="{BB962C8B-B14F-4D97-AF65-F5344CB8AC3E}">
        <p14:creationId xmlns:p14="http://schemas.microsoft.com/office/powerpoint/2010/main" val="1366253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0F39-7E93-96EB-0E67-47D71B84F6C9}"/>
              </a:ext>
            </a:extLst>
          </p:cNvPr>
          <p:cNvSpPr>
            <a:spLocks noGrp="1"/>
          </p:cNvSpPr>
          <p:nvPr>
            <p:ph type="title"/>
          </p:nvPr>
        </p:nvSpPr>
        <p:spPr/>
        <p:txBody>
          <a:bodyPr vert="horz" lIns="68580" tIns="34290" rIns="68580" bIns="34290" rtlCol="0" anchor="ctr">
            <a:normAutofit/>
          </a:bodyPr>
          <a:lstStyle/>
          <a:p>
            <a:pPr algn="ctr"/>
            <a:r>
              <a:rPr lang="en-US" b="1" i="1" u="sng" dirty="0">
                <a:solidFill>
                  <a:schemeClr val="bg1"/>
                </a:solidFill>
                <a:latin typeface="Baskerville Old Face" panose="02020602080505020303" pitchFamily="18" charset="0"/>
              </a:rPr>
              <a:t>Revenue Streams:</a:t>
            </a:r>
          </a:p>
        </p:txBody>
      </p:sp>
      <p:sp>
        <p:nvSpPr>
          <p:cNvPr id="3" name="Content Placeholder 2">
            <a:extLst>
              <a:ext uri="{FF2B5EF4-FFF2-40B4-BE49-F238E27FC236}">
                <a16:creationId xmlns:a16="http://schemas.microsoft.com/office/drawing/2014/main" id="{1749BB7F-D9C2-4A21-AA7E-3E8965457BAA}"/>
              </a:ext>
            </a:extLst>
          </p:cNvPr>
          <p:cNvSpPr>
            <a:spLocks noGrp="1"/>
          </p:cNvSpPr>
          <p:nvPr>
            <p:ph idx="1"/>
          </p:nvPr>
        </p:nvSpPr>
        <p:spPr>
          <a:xfrm>
            <a:off x="863661" y="2355160"/>
            <a:ext cx="7651690" cy="3134812"/>
          </a:xfrm>
        </p:spPr>
        <p:txBody>
          <a:bodyPr>
            <a:normAutofit/>
          </a:bodyPr>
          <a:lstStyle/>
          <a:p>
            <a:pPr marL="0" indent="0">
              <a:buNone/>
            </a:pPr>
            <a:r>
              <a:rPr lang="en-IN" sz="2700" b="1" dirty="0">
                <a:latin typeface="Bahnschrift Condensed" panose="020B0502040204020203" pitchFamily="34" charset="0"/>
              </a:rPr>
              <a:t>1. Sponsored Content:</a:t>
            </a:r>
            <a:r>
              <a:rPr lang="en-IN" sz="2700" dirty="0"/>
              <a:t> Partnered tutorials and workshops.
</a:t>
            </a:r>
            <a:r>
              <a:rPr lang="en-IN" sz="2700" b="1" dirty="0">
                <a:latin typeface="Bahnschrift Condensed" panose="020B0502040204020203" pitchFamily="34" charset="0"/>
              </a:rPr>
              <a:t>2. Product Sales:</a:t>
            </a:r>
            <a:r>
              <a:rPr lang="en-IN" sz="2700" dirty="0"/>
              <a:t> Handmade crafts, art supplies and digital resources.
</a:t>
            </a:r>
            <a:r>
              <a:rPr lang="en-IN" sz="2700" b="1" dirty="0">
                <a:latin typeface="Bahnschrift Condensed" panose="020B0502040204020203" pitchFamily="34" charset="0"/>
              </a:rPr>
              <a:t>3. Membership/Subscription Model: </a:t>
            </a:r>
            <a:r>
              <a:rPr lang="en-IN" sz="2700" dirty="0"/>
              <a:t>Exclusive content and discounts.</a:t>
            </a:r>
            <a:endParaRPr lang="en-US" sz="2700" dirty="0"/>
          </a:p>
        </p:txBody>
      </p:sp>
    </p:spTree>
    <p:extLst>
      <p:ext uri="{BB962C8B-B14F-4D97-AF65-F5344CB8AC3E}">
        <p14:creationId xmlns:p14="http://schemas.microsoft.com/office/powerpoint/2010/main" val="296634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B633-8396-4CCC-C6E8-27E4EDF75FBA}"/>
              </a:ext>
            </a:extLst>
          </p:cNvPr>
          <p:cNvSpPr>
            <a:spLocks noGrp="1"/>
          </p:cNvSpPr>
          <p:nvPr>
            <p:ph type="title"/>
          </p:nvPr>
        </p:nvSpPr>
        <p:spPr/>
        <p:txBody>
          <a:bodyPr vert="horz" lIns="68580" tIns="34290" rIns="68580" bIns="34290" rtlCol="0" anchor="ctr">
            <a:normAutofit/>
          </a:bodyPr>
          <a:lstStyle/>
          <a:p>
            <a:pPr algn="ctr"/>
            <a:r>
              <a:rPr lang="en-IN" b="1" i="1" u="sng" dirty="0">
                <a:solidFill>
                  <a:schemeClr val="bg1"/>
                </a:solidFill>
                <a:latin typeface="Baskerville Old Face" panose="02020602080505020303" pitchFamily="18" charset="0"/>
              </a:rPr>
              <a:t>Images and Videos </a:t>
            </a:r>
            <a:r>
              <a:rPr lang="en-IN" b="1" i="1" u="sng">
                <a:solidFill>
                  <a:schemeClr val="bg1"/>
                </a:solidFill>
                <a:latin typeface="Baskerville Old Face" panose="02020602080505020303" pitchFamily="18" charset="0"/>
              </a:rPr>
              <a:t>of Project</a:t>
            </a:r>
            <a:endParaRPr lang="en-US" b="1" i="1" u="sng" dirty="0">
              <a:solidFill>
                <a:schemeClr val="bg1"/>
              </a:solidFill>
              <a:latin typeface="Baskerville Old Face" panose="02020602080505020303" pitchFamily="18" charset="0"/>
            </a:endParaRPr>
          </a:p>
        </p:txBody>
      </p:sp>
      <p:sp>
        <p:nvSpPr>
          <p:cNvPr id="6" name="Content Placeholder 5">
            <a:extLst>
              <a:ext uri="{FF2B5EF4-FFF2-40B4-BE49-F238E27FC236}">
                <a16:creationId xmlns:a16="http://schemas.microsoft.com/office/drawing/2014/main" id="{28C44211-4FA4-B1DD-22F8-95B56CA43661}"/>
              </a:ext>
            </a:extLst>
          </p:cNvPr>
          <p:cNvSpPr>
            <a:spLocks noGrp="1"/>
          </p:cNvSpPr>
          <p:nvPr>
            <p:ph idx="1"/>
          </p:nvPr>
        </p:nvSpPr>
        <p:spPr>
          <a:xfrm>
            <a:off x="1154954" y="2799620"/>
            <a:ext cx="8825659" cy="3850562"/>
          </a:xfrm>
        </p:spPr>
        <p:txBody>
          <a:bodyPr>
            <a:normAutofit/>
          </a:bodyPr>
          <a:lstStyle/>
          <a:p>
            <a:r>
              <a:rPr lang="en-IN" sz="2400" b="1" dirty="0">
                <a:latin typeface="Algerian" pitchFamily="82" charset="0"/>
              </a:rPr>
              <a:t>LOGO:</a:t>
            </a:r>
            <a:endParaRPr lang="en-US" sz="2400" b="1" dirty="0">
              <a:latin typeface="Algerian" pitchFamily="82" charset="0"/>
            </a:endParaRPr>
          </a:p>
        </p:txBody>
      </p:sp>
      <p:pic>
        <p:nvPicPr>
          <p:cNvPr id="7" name="Picture 6">
            <a:extLst>
              <a:ext uri="{FF2B5EF4-FFF2-40B4-BE49-F238E27FC236}">
                <a16:creationId xmlns:a16="http://schemas.microsoft.com/office/drawing/2014/main" id="{679E12C7-6F4E-3A8F-3E96-C88A71D9E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60" y="3429000"/>
            <a:ext cx="4064000" cy="2870716"/>
          </a:xfrm>
          <a:prstGeom prst="rect">
            <a:avLst/>
          </a:prstGeom>
        </p:spPr>
      </p:pic>
    </p:spTree>
    <p:extLst>
      <p:ext uri="{BB962C8B-B14F-4D97-AF65-F5344CB8AC3E}">
        <p14:creationId xmlns:p14="http://schemas.microsoft.com/office/powerpoint/2010/main" val="180707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E5082-7386-E402-AEFD-A0F218688933}"/>
              </a:ext>
            </a:extLst>
          </p:cNvPr>
          <p:cNvSpPr>
            <a:spLocks noGrp="1"/>
          </p:cNvSpPr>
          <p:nvPr>
            <p:ph idx="1"/>
          </p:nvPr>
        </p:nvSpPr>
        <p:spPr/>
        <p:txBody>
          <a:bodyPr vert="horz" lIns="91440" tIns="45720" rIns="91440" bIns="45720" rtlCol="0">
            <a:normAutofit/>
          </a:bodyPr>
          <a:lstStyle/>
          <a:p>
            <a:r>
              <a:rPr lang="en-IN" sz="2400" b="1" dirty="0">
                <a:latin typeface="Algerian" pitchFamily="82" charset="0"/>
              </a:rPr>
              <a:t>HOME PAGE:</a:t>
            </a:r>
            <a:endParaRPr lang="en-US" sz="2400" b="1" dirty="0">
              <a:latin typeface="Algerian" pitchFamily="82" charset="0"/>
            </a:endParaRPr>
          </a:p>
        </p:txBody>
      </p:sp>
      <p:sp>
        <p:nvSpPr>
          <p:cNvPr id="5" name="Title 1">
            <a:extLst>
              <a:ext uri="{FF2B5EF4-FFF2-40B4-BE49-F238E27FC236}">
                <a16:creationId xmlns:a16="http://schemas.microsoft.com/office/drawing/2014/main" id="{8AD7C3EF-C0D1-6B04-45C0-EA9F7B6F7279}"/>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F713CEAF-2F65-BD3F-CE56-1686D1374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302501"/>
            <a:ext cx="6177456" cy="3067577"/>
          </a:xfrm>
          <a:prstGeom prst="rect">
            <a:avLst/>
          </a:prstGeom>
        </p:spPr>
      </p:pic>
    </p:spTree>
    <p:extLst>
      <p:ext uri="{BB962C8B-B14F-4D97-AF65-F5344CB8AC3E}">
        <p14:creationId xmlns:p14="http://schemas.microsoft.com/office/powerpoint/2010/main" val="1632510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2A238-A91E-5B3C-6F5C-3DE5CE404BF2}"/>
              </a:ext>
            </a:extLst>
          </p:cNvPr>
          <p:cNvSpPr>
            <a:spLocks noGrp="1"/>
          </p:cNvSpPr>
          <p:nvPr>
            <p:ph idx="1"/>
          </p:nvPr>
        </p:nvSpPr>
        <p:spPr/>
        <p:txBody>
          <a:bodyPr vert="horz" lIns="91440" tIns="45720" rIns="91440" bIns="45720" rtlCol="0">
            <a:normAutofit/>
          </a:bodyPr>
          <a:lstStyle/>
          <a:p>
            <a:r>
              <a:rPr lang="en-IN" sz="2400" b="1" dirty="0">
                <a:latin typeface="Algerian" pitchFamily="82" charset="0"/>
              </a:rPr>
              <a:t>HOME </a:t>
            </a:r>
            <a:r>
              <a:rPr lang="en-IN" sz="2400" b="1">
                <a:latin typeface="Algerian" pitchFamily="82" charset="0"/>
              </a:rPr>
              <a:t>PAGE:</a:t>
            </a:r>
            <a:endParaRPr lang="en-US" sz="2400" b="1" dirty="0">
              <a:latin typeface="Algerian" pitchFamily="82" charset="0"/>
            </a:endParaRPr>
          </a:p>
        </p:txBody>
      </p:sp>
      <p:sp>
        <p:nvSpPr>
          <p:cNvPr id="5" name="Title 1">
            <a:extLst>
              <a:ext uri="{FF2B5EF4-FFF2-40B4-BE49-F238E27FC236}">
                <a16:creationId xmlns:a16="http://schemas.microsoft.com/office/drawing/2014/main" id="{6A36D03A-A385-5A69-B43B-BA99DCDE5215}"/>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pic>
        <p:nvPicPr>
          <p:cNvPr id="8" name="Picture 7">
            <a:extLst>
              <a:ext uri="{FF2B5EF4-FFF2-40B4-BE49-F238E27FC236}">
                <a16:creationId xmlns:a16="http://schemas.microsoft.com/office/drawing/2014/main" id="{73C38196-6EEE-0D04-9BC8-C26551221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327392"/>
            <a:ext cx="6096000" cy="3040386"/>
          </a:xfrm>
          <a:prstGeom prst="rect">
            <a:avLst/>
          </a:prstGeom>
        </p:spPr>
      </p:pic>
    </p:spTree>
    <p:extLst>
      <p:ext uri="{BB962C8B-B14F-4D97-AF65-F5344CB8AC3E}">
        <p14:creationId xmlns:p14="http://schemas.microsoft.com/office/powerpoint/2010/main" val="47622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394C6E-AC9E-9BCC-56C3-3D7D27A350E1}"/>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sp>
        <p:nvSpPr>
          <p:cNvPr id="7" name="Content Placeholder 2">
            <a:extLst>
              <a:ext uri="{FF2B5EF4-FFF2-40B4-BE49-F238E27FC236}">
                <a16:creationId xmlns:a16="http://schemas.microsoft.com/office/drawing/2014/main" id="{C7107F7F-3DB9-3F51-6DC3-C73BEB29C94E}"/>
              </a:ext>
            </a:extLst>
          </p:cNvPr>
          <p:cNvSpPr txBox="1">
            <a:spLocks noGrp="1"/>
          </p:cNvSpPr>
          <p:nvPr>
            <p:ph idx="1"/>
          </p:nvPr>
        </p:nvSpPr>
        <p:spPr>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2400" b="1">
                <a:latin typeface="Algerian" pitchFamily="82" charset="0"/>
              </a:rPr>
              <a:t>REGISTRATION PAGE:</a:t>
            </a:r>
            <a:endParaRPr lang="en-US" sz="2400" b="1" dirty="0">
              <a:latin typeface="Algerian" pitchFamily="82" charset="0"/>
            </a:endParaRPr>
          </a:p>
        </p:txBody>
      </p:sp>
      <p:pic>
        <p:nvPicPr>
          <p:cNvPr id="2" name="Picture 1">
            <a:extLst>
              <a:ext uri="{FF2B5EF4-FFF2-40B4-BE49-F238E27FC236}">
                <a16:creationId xmlns:a16="http://schemas.microsoft.com/office/drawing/2014/main" id="{89F2693D-F7F0-276B-B191-59500BB1516A}"/>
              </a:ext>
            </a:extLst>
          </p:cNvPr>
          <p:cNvPicPr>
            <a:picLocks noChangeAspect="1"/>
          </p:cNvPicPr>
          <p:nvPr/>
        </p:nvPicPr>
        <p:blipFill>
          <a:blip r:embed="rId2"/>
          <a:srcRect/>
          <a:stretch/>
        </p:blipFill>
        <p:spPr>
          <a:xfrm>
            <a:off x="1089196" y="3276628"/>
            <a:ext cx="6469961" cy="3269823"/>
          </a:xfrm>
          <a:prstGeom prst="rect">
            <a:avLst/>
          </a:prstGeom>
        </p:spPr>
      </p:pic>
    </p:spTree>
    <p:extLst>
      <p:ext uri="{BB962C8B-B14F-4D97-AF65-F5344CB8AC3E}">
        <p14:creationId xmlns:p14="http://schemas.microsoft.com/office/powerpoint/2010/main" val="2944096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55707" y="612010"/>
            <a:ext cx="8763000" cy="990600"/>
          </a:xfrm>
        </p:spPr>
        <p:txBody>
          <a:bodyPr vert="horz" lIns="68580" tIns="34290" rIns="68580" bIns="34290" rtlCol="0" anchor="ctr">
            <a:normAutofit/>
          </a:bodyPr>
          <a:lstStyle/>
          <a:p>
            <a:pPr algn="ctr"/>
            <a:r>
              <a:rPr lang="en-US" sz="4950" b="1" i="1" u="sng">
                <a:solidFill>
                  <a:schemeClr val="bg1"/>
                </a:solidFill>
                <a:latin typeface="Baskerville Old Face" panose="02020602080505020303" pitchFamily="18" charset="0"/>
                <a:ea typeface="Amasis MT Pro Black" panose="02000000000000000000" pitchFamily="2" charset="0"/>
              </a:rPr>
              <a:t>Contents</a:t>
            </a:r>
            <a:endParaRPr lang="en-US" sz="4950" b="1" i="1" u="sng" dirty="0">
              <a:solidFill>
                <a:schemeClr val="bg1"/>
              </a:solidFill>
              <a:latin typeface="Baskerville Old Face" panose="02020602080505020303" pitchFamily="18" charset="0"/>
              <a:ea typeface="Amasis MT Pro Black" panose="02000000000000000000" pitchFamily="2" charset="0"/>
            </a:endParaRPr>
          </a:p>
        </p:txBody>
      </p:sp>
      <p:sp>
        <p:nvSpPr>
          <p:cNvPr id="93195" name="Rectangle 1035"/>
          <p:cNvSpPr>
            <a:spLocks noGrp="1" noChangeArrowheads="1"/>
          </p:cNvSpPr>
          <p:nvPr>
            <p:ph idx="1"/>
          </p:nvPr>
        </p:nvSpPr>
        <p:spPr>
          <a:xfrm>
            <a:off x="608094" y="2421534"/>
            <a:ext cx="11185587" cy="3957580"/>
          </a:xfrm>
          <a:noFill/>
          <a:ln>
            <a:solidFill>
              <a:schemeClr val="tx1"/>
            </a:solidFill>
          </a:ln>
        </p:spPr>
        <p:txBody>
          <a:bodyPr>
            <a:normAutofit lnSpcReduction="10000"/>
          </a:bodyPr>
          <a:lstStyle/>
          <a:p>
            <a:pPr>
              <a:lnSpc>
                <a:spcPct val="130000"/>
              </a:lnSpc>
            </a:pPr>
            <a:r>
              <a:rPr lang="en-US" sz="2000" dirty="0">
                <a:latin typeface="Times New Roman" panose="02020603050405020304" pitchFamily="18" charset="0"/>
                <a:cs typeface="Times New Roman" panose="02020603050405020304" pitchFamily="18" charset="0"/>
              </a:rPr>
              <a:t>Introduction</a:t>
            </a:r>
          </a:p>
          <a:p>
            <a:pPr>
              <a:lnSpc>
                <a:spcPct val="130000"/>
              </a:lnSpc>
            </a:pPr>
            <a:r>
              <a:rPr lang="en-US" sz="2000" dirty="0">
                <a:latin typeface="Times New Roman" panose="02020603050405020304" pitchFamily="18" charset="0"/>
                <a:cs typeface="Times New Roman" panose="02020603050405020304" pitchFamily="18" charset="0"/>
              </a:rPr>
              <a:t>What’s our Project about? </a:t>
            </a:r>
          </a:p>
          <a:p>
            <a:pPr>
              <a:lnSpc>
                <a:spcPct val="130000"/>
              </a:lnSpc>
            </a:pPr>
            <a:r>
              <a:rPr lang="en-US" sz="2000" dirty="0">
                <a:latin typeface="Times New Roman" panose="02020603050405020304" pitchFamily="18" charset="0"/>
                <a:cs typeface="Times New Roman" panose="02020603050405020304" pitchFamily="18" charset="0"/>
              </a:rPr>
              <a:t>Aim of Project</a:t>
            </a:r>
          </a:p>
          <a:p>
            <a:pPr>
              <a:lnSpc>
                <a:spcPct val="130000"/>
              </a:lnSpc>
            </a:pPr>
            <a:r>
              <a:rPr lang="en-US" sz="2000" dirty="0">
                <a:latin typeface="Times New Roman" panose="02020603050405020304" pitchFamily="18" charset="0"/>
                <a:cs typeface="Times New Roman" panose="02020603050405020304" pitchFamily="18" charset="0"/>
              </a:rPr>
              <a:t>Technical Details</a:t>
            </a:r>
          </a:p>
          <a:p>
            <a:pPr>
              <a:lnSpc>
                <a:spcPct val="130000"/>
              </a:lnSpc>
            </a:pPr>
            <a:r>
              <a:rPr lang="en-US" sz="2000" dirty="0">
                <a:latin typeface="Times New Roman" panose="02020603050405020304" pitchFamily="18" charset="0"/>
                <a:cs typeface="Times New Roman" panose="02020603050405020304" pitchFamily="18" charset="0"/>
              </a:rPr>
              <a:t>Working of Project</a:t>
            </a:r>
          </a:p>
          <a:p>
            <a:pPr>
              <a:lnSpc>
                <a:spcPct val="130000"/>
              </a:lnSpc>
            </a:pPr>
            <a:r>
              <a:rPr lang="en-US" sz="2000" dirty="0">
                <a:latin typeface="Times New Roman" panose="02020603050405020304" pitchFamily="18" charset="0"/>
                <a:cs typeface="Times New Roman" panose="02020603050405020304" pitchFamily="18" charset="0"/>
              </a:rPr>
              <a:t>Images and Videos of Project</a:t>
            </a:r>
          </a:p>
          <a:p>
            <a:pPr>
              <a:lnSpc>
                <a:spcPct val="130000"/>
              </a:lnSpc>
            </a:pPr>
            <a:r>
              <a:rPr lang="en-US" sz="2000" dirty="0">
                <a:latin typeface="Times New Roman" panose="02020603050405020304" pitchFamily="18" charset="0"/>
                <a:cs typeface="Times New Roman" panose="02020603050405020304" pitchFamily="18" charset="0"/>
              </a:rPr>
              <a:t>Conclusion and Future work</a:t>
            </a:r>
          </a:p>
          <a:p>
            <a:pPr>
              <a:lnSpc>
                <a:spcPct val="130000"/>
              </a:lnSpc>
            </a:pPr>
            <a:r>
              <a:rPr lang="en-US" sz="2000" dirty="0">
                <a:latin typeface="Times New Roman" panose="02020603050405020304" pitchFamily="18" charset="0"/>
                <a:cs typeface="Times New Roman" panose="02020603050405020304" pitchFamily="18" charset="0"/>
              </a:rPr>
              <a:t>References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E7B41C-B5CB-07DF-FDFB-99FE758B2D24}"/>
              </a:ext>
            </a:extLst>
          </p:cNvPr>
          <p:cNvSpPr>
            <a:spLocks noGrp="1"/>
          </p:cNvSpPr>
          <p:nvPr>
            <p:ph idx="1"/>
          </p:nvPr>
        </p:nvSpPr>
        <p:spPr/>
        <p:txBody>
          <a:bodyPr vert="horz" lIns="91440" tIns="45720" rIns="91440" bIns="45720" rtlCol="0">
            <a:normAutofit/>
          </a:bodyPr>
          <a:lstStyle/>
          <a:p>
            <a:r>
              <a:rPr lang="en-IN" sz="2400" b="1" dirty="0">
                <a:latin typeface="Algerian" pitchFamily="82" charset="0"/>
              </a:rPr>
              <a:t>LOGIN </a:t>
            </a:r>
            <a:r>
              <a:rPr lang="en-IN" sz="2400" b="1">
                <a:latin typeface="Algerian" pitchFamily="82" charset="0"/>
              </a:rPr>
              <a:t>PAGE:</a:t>
            </a:r>
            <a:endParaRPr lang="en-US" sz="2400" b="1" dirty="0">
              <a:latin typeface="Algerian" pitchFamily="82" charset="0"/>
            </a:endParaRPr>
          </a:p>
        </p:txBody>
      </p:sp>
      <p:sp>
        <p:nvSpPr>
          <p:cNvPr id="5" name="Title 1">
            <a:extLst>
              <a:ext uri="{FF2B5EF4-FFF2-40B4-BE49-F238E27FC236}">
                <a16:creationId xmlns:a16="http://schemas.microsoft.com/office/drawing/2014/main" id="{A83009F1-8E5B-7D1B-6155-29A23F77B931}"/>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25B9641B-018B-DF9F-8544-5D380515C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32" y="3429000"/>
            <a:ext cx="6096000" cy="2879706"/>
          </a:xfrm>
          <a:prstGeom prst="rect">
            <a:avLst/>
          </a:prstGeom>
        </p:spPr>
      </p:pic>
    </p:spTree>
    <p:extLst>
      <p:ext uri="{BB962C8B-B14F-4D97-AF65-F5344CB8AC3E}">
        <p14:creationId xmlns:p14="http://schemas.microsoft.com/office/powerpoint/2010/main" val="2975422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2B0068-5BAA-6873-542D-D8EF5A710B02}"/>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sp>
        <p:nvSpPr>
          <p:cNvPr id="7" name="Content Placeholder 2">
            <a:extLst>
              <a:ext uri="{FF2B5EF4-FFF2-40B4-BE49-F238E27FC236}">
                <a16:creationId xmlns:a16="http://schemas.microsoft.com/office/drawing/2014/main" id="{DE6EAF5F-5148-EF25-F0FC-C46DC3B7DAF7}"/>
              </a:ext>
            </a:extLst>
          </p:cNvPr>
          <p:cNvSpPr txBox="1">
            <a:spLocks noGrp="1"/>
          </p:cNvSpPr>
          <p:nvPr>
            <p:ph idx="1"/>
          </p:nvPr>
        </p:nvSpPr>
        <p:spPr>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sz="2400" b="1" dirty="0">
                <a:latin typeface="Algerian" pitchFamily="82" charset="0"/>
              </a:rPr>
              <a:t>FORGOT PASSWORD PAGE:</a:t>
            </a:r>
            <a:endParaRPr lang="en-US" sz="2400" b="1" dirty="0">
              <a:latin typeface="Algerian" pitchFamily="82" charset="0"/>
            </a:endParaRPr>
          </a:p>
        </p:txBody>
      </p:sp>
      <p:pic>
        <p:nvPicPr>
          <p:cNvPr id="8" name="Picture 7">
            <a:extLst>
              <a:ext uri="{FF2B5EF4-FFF2-40B4-BE49-F238E27FC236}">
                <a16:creationId xmlns:a16="http://schemas.microsoft.com/office/drawing/2014/main" id="{F22F809F-600A-B0CA-3DD8-9E79CF773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3" y="3429000"/>
            <a:ext cx="6326501" cy="2868794"/>
          </a:xfrm>
          <a:prstGeom prst="rect">
            <a:avLst/>
          </a:prstGeom>
        </p:spPr>
      </p:pic>
    </p:spTree>
    <p:extLst>
      <p:ext uri="{BB962C8B-B14F-4D97-AF65-F5344CB8AC3E}">
        <p14:creationId xmlns:p14="http://schemas.microsoft.com/office/powerpoint/2010/main" val="272409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9AD9DF-9D92-971D-BED0-B17643924472}"/>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pic>
        <p:nvPicPr>
          <p:cNvPr id="12" name="1000037736.mp4">
            <a:hlinkClick r:id="" action="ppaction://media"/>
            <a:extLst>
              <a:ext uri="{FF2B5EF4-FFF2-40B4-BE49-F238E27FC236}">
                <a16:creationId xmlns:a16="http://schemas.microsoft.com/office/drawing/2014/main" id="{F110AFF3-CDE9-757F-A6AA-5E0A08FD42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954" y="2811318"/>
            <a:ext cx="6769244" cy="3622010"/>
          </a:xfrm>
        </p:spPr>
      </p:pic>
    </p:spTree>
    <p:extLst>
      <p:ext uri="{BB962C8B-B14F-4D97-AF65-F5344CB8AC3E}">
        <p14:creationId xmlns:p14="http://schemas.microsoft.com/office/powerpoint/2010/main" val="270932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9AD9DF-9D92-971D-BED0-B17643924472}"/>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pic>
        <p:nvPicPr>
          <p:cNvPr id="4" name="1000044456.mp4">
            <a:hlinkClick r:id="" action="ppaction://media"/>
            <a:extLst>
              <a:ext uri="{FF2B5EF4-FFF2-40B4-BE49-F238E27FC236}">
                <a16:creationId xmlns:a16="http://schemas.microsoft.com/office/drawing/2014/main" id="{21066FE8-24D5-AAFF-3ABF-5F51215F0BB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40583" y="2901675"/>
            <a:ext cx="6504120" cy="3416300"/>
          </a:xfrm>
        </p:spPr>
      </p:pic>
    </p:spTree>
    <p:extLst>
      <p:ext uri="{BB962C8B-B14F-4D97-AF65-F5344CB8AC3E}">
        <p14:creationId xmlns:p14="http://schemas.microsoft.com/office/powerpoint/2010/main" val="227453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9AD9DF-9D92-971D-BED0-B17643924472}"/>
              </a:ext>
            </a:extLst>
          </p:cNvPr>
          <p:cNvSpPr txBox="1">
            <a:spLocks noGrp="1"/>
          </p:cNvSpPr>
          <p:nvPr>
            <p:ph type="title"/>
          </p:nvPr>
        </p:nvSpPr>
        <p:spPr bwMode="gray">
          <a:prstGeom prst="rect">
            <a:avLst/>
          </a:prstGeom>
        </p:spPr>
        <p:txBody>
          <a:bodyPr vert="horz" lIns="68580" tIns="34290" rIns="68580" bIns="3429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a:solidFill>
                  <a:schemeClr val="bg1"/>
                </a:solidFill>
                <a:latin typeface="Baskerville Old Face" panose="02020602080505020303" pitchFamily="18" charset="0"/>
              </a:rPr>
              <a:t>Images and Videos of Project</a:t>
            </a:r>
            <a:endParaRPr lang="en-US" b="1" i="1" u="sng" dirty="0">
              <a:solidFill>
                <a:schemeClr val="bg1"/>
              </a:solidFill>
              <a:latin typeface="Baskerville Old Face" panose="02020602080505020303" pitchFamily="18" charset="0"/>
            </a:endParaRPr>
          </a:p>
        </p:txBody>
      </p:sp>
      <p:pic>
        <p:nvPicPr>
          <p:cNvPr id="6" name="1000044470.mp4">
            <a:hlinkClick r:id="" action="ppaction://media"/>
            <a:extLst>
              <a:ext uri="{FF2B5EF4-FFF2-40B4-BE49-F238E27FC236}">
                <a16:creationId xmlns:a16="http://schemas.microsoft.com/office/drawing/2014/main" id="{6CE337E3-7FE9-1BA3-A722-2A59BC8E064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954" y="2838425"/>
            <a:ext cx="7175844" cy="3416300"/>
          </a:xfrm>
        </p:spPr>
      </p:pic>
    </p:spTree>
    <p:extLst>
      <p:ext uri="{BB962C8B-B14F-4D97-AF65-F5344CB8AC3E}">
        <p14:creationId xmlns:p14="http://schemas.microsoft.com/office/powerpoint/2010/main" val="13606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30168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D65649C-F6A8-4B0C-A071-2E019BADDC7F}"/>
              </a:ext>
            </a:extLst>
          </p:cNvPr>
          <p:cNvSpPr txBox="1">
            <a:spLocks noChangeArrowheads="1"/>
          </p:cNvSpPr>
          <p:nvPr/>
        </p:nvSpPr>
        <p:spPr>
          <a:xfrm>
            <a:off x="922381" y="838199"/>
            <a:ext cx="8763000" cy="833381"/>
          </a:xfrm>
          <a:prstGeom prst="rect">
            <a:avLst/>
          </a:prstGeom>
        </p:spPr>
        <p:txBody>
          <a:bodyPr vert="horz" lIns="68580" tIns="34290" rIns="68580" bIns="34290" rtlCol="0" anchor="ctr">
            <a:normAutofit fontScale="45000" lnSpcReduction="20000"/>
          </a:bodyPr>
          <a:lstStyle>
            <a:lvl1pPr algn="ctr" defTabSz="457200">
              <a:spcBef>
                <a:spcPct val="0"/>
              </a:spcBef>
              <a:buNone/>
              <a:defRPr sz="4950" b="1" i="1" u="sng">
                <a:solidFill>
                  <a:schemeClr val="bg1"/>
                </a:solidFill>
                <a:latin typeface="Baskerville Old Face" panose="02020602080505020303" pitchFamily="18" charset="0"/>
                <a:ea typeface="Amasis MT Pro Black" panose="02000000000000000000" pitchFamily="2"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	</a:t>
            </a:r>
            <a:r>
              <a:rPr lang="en-IN" dirty="0"/>
              <a:t>INTRODUCTION</a:t>
            </a:r>
            <a:endParaRPr lang="en-US" dirty="0"/>
          </a:p>
        </p:txBody>
      </p:sp>
      <p:sp>
        <p:nvSpPr>
          <p:cNvPr id="4" name="Content Placeholder 3">
            <a:extLst>
              <a:ext uri="{FF2B5EF4-FFF2-40B4-BE49-F238E27FC236}">
                <a16:creationId xmlns:a16="http://schemas.microsoft.com/office/drawing/2014/main" id="{F35EBC9E-2FF5-24FC-B12F-8015180DB674}"/>
              </a:ext>
            </a:extLst>
          </p:cNvPr>
          <p:cNvSpPr>
            <a:spLocks noGrp="1"/>
          </p:cNvSpPr>
          <p:nvPr>
            <p:ph idx="1"/>
          </p:nvPr>
        </p:nvSpPr>
        <p:spPr>
          <a:xfrm>
            <a:off x="318341" y="2522180"/>
            <a:ext cx="8825659" cy="3416300"/>
          </a:xfrm>
        </p:spPr>
        <p:txBody>
          <a:bodyPr vert="horz" lIns="91440" tIns="45720" rIns="91440" bIns="45720" rtlCol="0">
            <a:normAutofit/>
          </a:bodyPr>
          <a:lstStyle/>
          <a:p>
            <a:r>
              <a:rPr lang="en-US" sz="2800" b="1" dirty="0"/>
              <a:t>Art and Craft Website</a:t>
            </a:r>
            <a:r>
              <a:rPr lang="en-IN" sz="2800" b="1" dirty="0"/>
              <a:t> - </a:t>
            </a:r>
            <a:r>
              <a:rPr lang="en-US" sz="2800" b="1" dirty="0"/>
              <a:t>A Hub for </a:t>
            </a:r>
            <a:r>
              <a:rPr lang="en-IN" sz="2800" b="1" dirty="0"/>
              <a:t>Creativity:</a:t>
            </a:r>
          </a:p>
          <a:p>
            <a:pPr marL="400050" lvl="1" indent="0">
              <a:buNone/>
            </a:pPr>
            <a:r>
              <a:rPr lang="en-US" sz="2600" b="1" dirty="0"/>
              <a:t> </a:t>
            </a:r>
            <a:r>
              <a:rPr lang="en-US" sz="2600" dirty="0"/>
              <a:t>Welcome to our website dedicated to the world of art and craft, where you can explore a vibrant community of artists and creators, discover unique handmade goods, and learn new skills through workshops and events.</a:t>
            </a:r>
          </a:p>
        </p:txBody>
      </p:sp>
    </p:spTree>
    <p:extLst>
      <p:ext uri="{BB962C8B-B14F-4D97-AF65-F5344CB8AC3E}">
        <p14:creationId xmlns:p14="http://schemas.microsoft.com/office/powerpoint/2010/main" val="1728142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1D7F-FA6D-3B60-F428-18778E121355}"/>
              </a:ext>
            </a:extLst>
          </p:cNvPr>
          <p:cNvSpPr>
            <a:spLocks noGrp="1"/>
          </p:cNvSpPr>
          <p:nvPr>
            <p:ph type="title"/>
          </p:nvPr>
        </p:nvSpPr>
        <p:spPr>
          <a:xfrm>
            <a:off x="191293" y="838200"/>
            <a:ext cx="8761413" cy="706964"/>
          </a:xfrm>
        </p:spPr>
        <p:txBody>
          <a:bodyPr vert="horz" lIns="68580" tIns="34290" rIns="68580" bIns="34290" rtlCol="0" anchor="ctr">
            <a:normAutofit/>
          </a:bodyPr>
          <a:lstStyle/>
          <a:p>
            <a:pPr algn="ctr"/>
            <a:r>
              <a:rPr lang="en-IN" sz="4000" b="1" i="1" u="sng" dirty="0">
                <a:solidFill>
                  <a:schemeClr val="bg1"/>
                </a:solidFill>
                <a:latin typeface="Baskerville Old Face" panose="02020602080505020303" pitchFamily="18" charset="0"/>
                <a:ea typeface="Amasis MT Pro Black" panose="02000000000000000000" pitchFamily="2" charset="0"/>
              </a:rPr>
              <a:t>WHAT’S OUR </a:t>
            </a:r>
            <a:r>
              <a:rPr lang="en-IN" sz="4000" b="1" i="1" u="sng">
                <a:solidFill>
                  <a:schemeClr val="bg1"/>
                </a:solidFill>
                <a:latin typeface="Baskerville Old Face" panose="02020602080505020303" pitchFamily="18" charset="0"/>
                <a:ea typeface="Amasis MT Pro Black" panose="02000000000000000000" pitchFamily="2" charset="0"/>
              </a:rPr>
              <a:t>PROJECT ABOUT</a:t>
            </a:r>
            <a:endParaRPr lang="en-US" sz="4000" b="1" i="1" u="sng" dirty="0">
              <a:solidFill>
                <a:schemeClr val="bg1"/>
              </a:solidFill>
              <a:latin typeface="Baskerville Old Face" panose="02020602080505020303" pitchFamily="18" charset="0"/>
              <a:ea typeface="Amasis MT Pro Black" panose="02000000000000000000" pitchFamily="2" charset="0"/>
            </a:endParaRPr>
          </a:p>
        </p:txBody>
      </p:sp>
      <p:sp>
        <p:nvSpPr>
          <p:cNvPr id="6" name="Content Placeholder 5">
            <a:extLst>
              <a:ext uri="{FF2B5EF4-FFF2-40B4-BE49-F238E27FC236}">
                <a16:creationId xmlns:a16="http://schemas.microsoft.com/office/drawing/2014/main" id="{1E5350DD-90DB-6821-94C3-ADC8B58CCEA7}"/>
              </a:ext>
            </a:extLst>
          </p:cNvPr>
          <p:cNvSpPr>
            <a:spLocks noGrp="1"/>
          </p:cNvSpPr>
          <p:nvPr>
            <p:ph idx="1"/>
          </p:nvPr>
        </p:nvSpPr>
        <p:spPr>
          <a:xfrm>
            <a:off x="318341" y="2603500"/>
            <a:ext cx="8825659" cy="3416300"/>
          </a:xfrm>
        </p:spPr>
        <p:txBody>
          <a:bodyPr vert="horz" lIns="91440" tIns="45720" rIns="91440" bIns="45720" rtlCol="0">
            <a:normAutofit/>
          </a:bodyPr>
          <a:lstStyle/>
          <a:p>
            <a:r>
              <a:rPr lang="en-US" sz="2800" b="1" dirty="0"/>
              <a:t>Empowering Artisans &amp; </a:t>
            </a:r>
            <a:r>
              <a:rPr lang="en-IN" sz="2800" b="1" dirty="0"/>
              <a:t>Creators:</a:t>
            </a:r>
            <a:r>
              <a:rPr lang="en-US" sz="2800" dirty="0"/>
              <a:t> </a:t>
            </a:r>
            <a:endParaRPr lang="en-IN" sz="2800" dirty="0"/>
          </a:p>
          <a:p>
            <a:pPr marL="400050" lvl="1" indent="0">
              <a:buNone/>
            </a:pPr>
            <a:r>
              <a:rPr lang="en-US" sz="2600" dirty="0"/>
              <a:t>This project </a:t>
            </a:r>
            <a:r>
              <a:rPr lang="en-IN" sz="2600" dirty="0"/>
              <a:t>aims to</a:t>
            </a:r>
            <a:r>
              <a:rPr lang="en-US" sz="2600" dirty="0"/>
              <a:t> create a </a:t>
            </a:r>
            <a:r>
              <a:rPr lang="en-IN" sz="2600" dirty="0"/>
              <a:t>platform for</a:t>
            </a:r>
            <a:r>
              <a:rPr lang="en-US" sz="2600" dirty="0"/>
              <a:t> artisans and </a:t>
            </a:r>
            <a:r>
              <a:rPr lang="en-IN" sz="2600" dirty="0"/>
              <a:t>creators </a:t>
            </a:r>
            <a:r>
              <a:rPr lang="en-US" sz="2600" dirty="0"/>
              <a:t>to </a:t>
            </a:r>
            <a:r>
              <a:rPr lang="en-IN" sz="2600" dirty="0"/>
              <a:t>showcase </a:t>
            </a:r>
            <a:r>
              <a:rPr lang="en-US" sz="2600" dirty="0"/>
              <a:t>their work, sell products, and connect with a broader audience. The platform </a:t>
            </a:r>
            <a:r>
              <a:rPr lang="en-IN" sz="2600" dirty="0"/>
              <a:t>provides</a:t>
            </a:r>
            <a:r>
              <a:rPr lang="en-US" sz="2600" dirty="0"/>
              <a:t> centralized space for </a:t>
            </a:r>
            <a:r>
              <a:rPr lang="en-IN" sz="2600" dirty="0"/>
              <a:t>artists to ex</a:t>
            </a:r>
            <a:r>
              <a:rPr lang="en-US" sz="2600" dirty="0"/>
              <a:t>hibit their talents engage with potential customers, and build a thriving online community.</a:t>
            </a:r>
          </a:p>
        </p:txBody>
      </p:sp>
    </p:spTree>
    <p:extLst>
      <p:ext uri="{BB962C8B-B14F-4D97-AF65-F5344CB8AC3E}">
        <p14:creationId xmlns:p14="http://schemas.microsoft.com/office/powerpoint/2010/main" val="2585044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9BB0-5174-B7EA-FFEE-D7EDB3D4B6AE}"/>
              </a:ext>
            </a:extLst>
          </p:cNvPr>
          <p:cNvSpPr>
            <a:spLocks noGrp="1"/>
          </p:cNvSpPr>
          <p:nvPr>
            <p:ph type="title"/>
          </p:nvPr>
        </p:nvSpPr>
        <p:spPr/>
        <p:txBody>
          <a:bodyPr vert="horz" lIns="68580" tIns="34290" rIns="68580" bIns="34290" rtlCol="0" anchor="ctr">
            <a:normAutofit/>
          </a:bodyPr>
          <a:lstStyle/>
          <a:p>
            <a:pPr algn="ctr"/>
            <a:r>
              <a:rPr lang="en-IN" sz="4000" b="1" i="1" u="sng" dirty="0">
                <a:solidFill>
                  <a:schemeClr val="bg1"/>
                </a:solidFill>
                <a:latin typeface="Baskerville Old Face" panose="02020602080505020303" pitchFamily="18" charset="0"/>
                <a:ea typeface="Amasis MT Pro Black" panose="02000000000000000000" pitchFamily="2" charset="0"/>
              </a:rPr>
              <a:t>AIM OF </a:t>
            </a:r>
            <a:r>
              <a:rPr lang="en-IN" sz="4000" b="1" i="1" u="sng">
                <a:solidFill>
                  <a:schemeClr val="bg1"/>
                </a:solidFill>
                <a:latin typeface="Baskerville Old Face" panose="02020602080505020303" pitchFamily="18" charset="0"/>
                <a:ea typeface="Amasis MT Pro Black" panose="02000000000000000000" pitchFamily="2" charset="0"/>
              </a:rPr>
              <a:t>THE PROJECT</a:t>
            </a:r>
            <a:endParaRPr lang="en-US" sz="4000" b="1" i="1" u="sng" dirty="0">
              <a:solidFill>
                <a:schemeClr val="bg1"/>
              </a:solidFill>
              <a:latin typeface="Baskerville Old Face" panose="02020602080505020303" pitchFamily="18" charset="0"/>
              <a:ea typeface="Amasis MT Pro Black" panose="02000000000000000000" pitchFamily="2" charset="0"/>
            </a:endParaRPr>
          </a:p>
        </p:txBody>
      </p:sp>
      <p:sp>
        <p:nvSpPr>
          <p:cNvPr id="3" name="Content Placeholder 2">
            <a:extLst>
              <a:ext uri="{FF2B5EF4-FFF2-40B4-BE49-F238E27FC236}">
                <a16:creationId xmlns:a16="http://schemas.microsoft.com/office/drawing/2014/main" id="{BC5ED78E-30DC-ECD1-3915-E035FDB8E1A8}"/>
              </a:ext>
            </a:extLst>
          </p:cNvPr>
          <p:cNvSpPr>
            <a:spLocks noGrp="1"/>
          </p:cNvSpPr>
          <p:nvPr>
            <p:ph idx="1"/>
          </p:nvPr>
        </p:nvSpPr>
        <p:spPr>
          <a:xfrm>
            <a:off x="318341" y="2630607"/>
            <a:ext cx="8825659" cy="3416300"/>
          </a:xfrm>
        </p:spPr>
        <p:txBody>
          <a:bodyPr>
            <a:normAutofit fontScale="92500" lnSpcReduction="20000"/>
          </a:bodyPr>
          <a:lstStyle/>
          <a:p>
            <a:r>
              <a:rPr lang="en-IN" b="1" dirty="0"/>
              <a:t>Showcase Work:</a:t>
            </a:r>
          </a:p>
          <a:p>
            <a:pPr marL="400050" lvl="1" indent="0">
              <a:buNone/>
            </a:pPr>
            <a:r>
              <a:rPr lang="en-IN" dirty="0"/>
              <a:t>This website can be used to display artwork and crafts, share the artist's story, and create an engaging online presence.</a:t>
            </a:r>
          </a:p>
          <a:p>
            <a:r>
              <a:rPr lang="en-IN" b="1" dirty="0"/>
              <a:t>Sell Products:</a:t>
            </a:r>
          </a:p>
          <a:p>
            <a:pPr marL="400050" lvl="1" indent="0">
              <a:buNone/>
            </a:pPr>
            <a:r>
              <a:rPr lang="en-IN" dirty="0"/>
              <a:t>The platform allows artists to sell their work directly to customers, streamlining the purchasing, stocking, and delivery processes.</a:t>
            </a:r>
          </a:p>
          <a:p>
            <a:r>
              <a:rPr lang="en-IN" b="1" dirty="0"/>
              <a:t>Connect with Others:</a:t>
            </a:r>
          </a:p>
          <a:p>
            <a:pPr marL="457200" lvl="1" indent="0">
              <a:buNone/>
            </a:pPr>
            <a:r>
              <a:rPr lang="en-IN" dirty="0"/>
              <a:t>The platform enables collaboration among artists, allowing them to share ideas, resources, and opportunities.</a:t>
            </a:r>
          </a:p>
          <a:p>
            <a:r>
              <a:rPr lang="en-IN" b="1" dirty="0"/>
              <a:t>Build a Community:</a:t>
            </a:r>
          </a:p>
          <a:p>
            <a:pPr marL="400050" lvl="1" indent="0">
              <a:buNone/>
            </a:pPr>
            <a:r>
              <a:rPr lang="en-IN" dirty="0"/>
              <a:t>This website fosters a community around each artist's work, engaging visitors through a blog or contact form, and encouraging interaction.</a:t>
            </a:r>
          </a:p>
        </p:txBody>
      </p:sp>
    </p:spTree>
    <p:extLst>
      <p:ext uri="{BB962C8B-B14F-4D97-AF65-F5344CB8AC3E}">
        <p14:creationId xmlns:p14="http://schemas.microsoft.com/office/powerpoint/2010/main" val="1965356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7DFE-5375-F291-69E2-5325484E3A96}"/>
              </a:ext>
            </a:extLst>
          </p:cNvPr>
          <p:cNvSpPr>
            <a:spLocks noGrp="1"/>
          </p:cNvSpPr>
          <p:nvPr>
            <p:ph type="title"/>
          </p:nvPr>
        </p:nvSpPr>
        <p:spPr/>
        <p:txBody>
          <a:bodyPr vert="horz" lIns="68580" tIns="34290" rIns="68580" bIns="34290" rtlCol="0" anchor="ctr">
            <a:normAutofit/>
          </a:bodyPr>
          <a:lstStyle/>
          <a:p>
            <a:pPr algn="ctr"/>
            <a:r>
              <a:rPr lang="en-IN" sz="4000" b="1" i="1" u="sng">
                <a:solidFill>
                  <a:schemeClr val="bg1"/>
                </a:solidFill>
                <a:latin typeface="Baskerville Old Face" panose="02020602080505020303" pitchFamily="18" charset="0"/>
                <a:ea typeface="Amasis MT Pro Black" panose="02000000000000000000" pitchFamily="2" charset="0"/>
              </a:rPr>
              <a:t>TECHNICAL DETAILS</a:t>
            </a:r>
            <a:endParaRPr lang="en-US" sz="4000" b="1" i="1" u="sng">
              <a:solidFill>
                <a:schemeClr val="bg1"/>
              </a:solidFill>
              <a:latin typeface="Baskerville Old Face" panose="02020602080505020303" pitchFamily="18" charset="0"/>
              <a:ea typeface="Amasis MT Pro Black" panose="02000000000000000000" pitchFamily="2" charset="0"/>
            </a:endParaRPr>
          </a:p>
        </p:txBody>
      </p:sp>
      <p:sp>
        <p:nvSpPr>
          <p:cNvPr id="3" name="Content Placeholder 2">
            <a:extLst>
              <a:ext uri="{FF2B5EF4-FFF2-40B4-BE49-F238E27FC236}">
                <a16:creationId xmlns:a16="http://schemas.microsoft.com/office/drawing/2014/main" id="{7D2D300E-D6E9-6629-0DB6-E09C6B9CA0E9}"/>
              </a:ext>
            </a:extLst>
          </p:cNvPr>
          <p:cNvSpPr>
            <a:spLocks noGrp="1"/>
          </p:cNvSpPr>
          <p:nvPr>
            <p:ph idx="1"/>
          </p:nvPr>
        </p:nvSpPr>
        <p:spPr>
          <a:xfrm>
            <a:off x="318341" y="2603500"/>
            <a:ext cx="8825659" cy="3416300"/>
          </a:xfrm>
        </p:spPr>
        <p:txBody>
          <a:bodyPr>
            <a:normAutofit fontScale="85000" lnSpcReduction="20000"/>
          </a:bodyPr>
          <a:lstStyle/>
          <a:p>
            <a:r>
              <a:rPr lang="en-IN" b="1" dirty="0"/>
              <a:t>HTML and CSS:</a:t>
            </a:r>
          </a:p>
          <a:p>
            <a:pPr marL="400050" lvl="1" indent="0">
              <a:buNone/>
            </a:pPr>
            <a:r>
              <a:rPr lang="en-IN" dirty="0"/>
              <a:t>HTML acts as the foundation, defining the structure and content of your website. CSS, on the other hand, is responsible for the visual presentation, styling the layout and appearance of the website.</a:t>
            </a:r>
          </a:p>
          <a:p>
            <a:r>
              <a:rPr lang="en-IN" b="1" dirty="0"/>
              <a:t>Domain Name and Hosting:</a:t>
            </a:r>
          </a:p>
          <a:p>
            <a:pPr marL="400050" lvl="1" indent="0">
              <a:buNone/>
            </a:pPr>
            <a:r>
              <a:rPr lang="en-IN" dirty="0"/>
              <a:t>A domain name is your website's unique address on the internet, while hosting provides the space on a server where your website files are stored, making it accessible to visitors.</a:t>
            </a:r>
          </a:p>
          <a:p>
            <a:r>
              <a:rPr lang="en-IN" b="1" dirty="0"/>
              <a:t>Security:</a:t>
            </a:r>
          </a:p>
          <a:p>
            <a:pPr marL="400050" lvl="1" indent="0">
              <a:buNone/>
            </a:pPr>
            <a:r>
              <a:rPr lang="en-IN" dirty="0"/>
              <a:t>Implementing security measures is essential to protect user data, especially if you're collecting information or facilitating online transactions.</a:t>
            </a:r>
          </a:p>
          <a:p>
            <a:r>
              <a:rPr lang="en-IN" b="1" dirty="0"/>
              <a:t>JavaScript:</a:t>
            </a:r>
          </a:p>
          <a:p>
            <a:pPr marL="400050" lvl="1" indent="0">
              <a:buNone/>
            </a:pPr>
            <a:r>
              <a:rPr lang="en-IN" dirty="0"/>
              <a:t>JavaScript adds interactivity and dynamic features to your website, creating engaging user experiences, from animated elements to interactive forms.</a:t>
            </a:r>
          </a:p>
        </p:txBody>
      </p:sp>
    </p:spTree>
    <p:extLst>
      <p:ext uri="{BB962C8B-B14F-4D97-AF65-F5344CB8AC3E}">
        <p14:creationId xmlns:p14="http://schemas.microsoft.com/office/powerpoint/2010/main" val="3655846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647A-9711-0363-7B4A-ED0F5904701C}"/>
              </a:ext>
            </a:extLst>
          </p:cNvPr>
          <p:cNvSpPr>
            <a:spLocks noGrp="1"/>
          </p:cNvSpPr>
          <p:nvPr>
            <p:ph type="title"/>
          </p:nvPr>
        </p:nvSpPr>
        <p:spPr/>
        <p:txBody>
          <a:bodyPr vert="horz" lIns="68580" tIns="34290" rIns="68580" bIns="34290" rtlCol="0" anchor="ctr">
            <a:normAutofit/>
          </a:bodyPr>
          <a:lstStyle/>
          <a:p>
            <a:pPr algn="ctr"/>
            <a:r>
              <a:rPr lang="en-IN" sz="4000" b="1" i="1" u="sng" dirty="0">
                <a:solidFill>
                  <a:schemeClr val="bg1"/>
                </a:solidFill>
                <a:latin typeface="Baskerville Old Face" panose="02020602080505020303" pitchFamily="18" charset="0"/>
                <a:ea typeface="Amasis MT Pro Black" panose="02000000000000000000" pitchFamily="2" charset="0"/>
              </a:rPr>
              <a:t>WORKING </a:t>
            </a:r>
            <a:r>
              <a:rPr lang="en-IN" sz="4000" b="1" i="1" u="sng">
                <a:solidFill>
                  <a:schemeClr val="bg1"/>
                </a:solidFill>
                <a:latin typeface="Baskerville Old Face" panose="02020602080505020303" pitchFamily="18" charset="0"/>
                <a:ea typeface="Amasis MT Pro Black" panose="02000000000000000000" pitchFamily="2" charset="0"/>
              </a:rPr>
              <a:t>OF PROJECT</a:t>
            </a:r>
            <a:endParaRPr lang="en-US" sz="4000" b="1" i="1" u="sng" dirty="0">
              <a:solidFill>
                <a:schemeClr val="bg1"/>
              </a:solidFill>
              <a:latin typeface="Baskerville Old Face" panose="02020602080505020303" pitchFamily="18" charset="0"/>
              <a:ea typeface="Amasis MT Pro Black" panose="02000000000000000000" pitchFamily="2" charset="0"/>
            </a:endParaRPr>
          </a:p>
        </p:txBody>
      </p:sp>
      <p:sp>
        <p:nvSpPr>
          <p:cNvPr id="4" name="Content Placeholder 3">
            <a:extLst>
              <a:ext uri="{FF2B5EF4-FFF2-40B4-BE49-F238E27FC236}">
                <a16:creationId xmlns:a16="http://schemas.microsoft.com/office/drawing/2014/main" id="{E882DFBE-1BAE-C671-39B7-C83E472B4A9E}"/>
              </a:ext>
            </a:extLst>
          </p:cNvPr>
          <p:cNvSpPr>
            <a:spLocks noGrp="1"/>
          </p:cNvSpPr>
          <p:nvPr>
            <p:ph idx="1"/>
          </p:nvPr>
        </p:nvSpPr>
        <p:spPr>
          <a:xfrm>
            <a:off x="386931" y="2603500"/>
            <a:ext cx="7790264" cy="3416300"/>
          </a:xfrm>
        </p:spPr>
        <p:txBody>
          <a:bodyPr/>
          <a:lstStyle/>
          <a:p>
            <a:r>
              <a:rPr lang="en-IN" dirty="0"/>
              <a:t>Website Overview. </a:t>
            </a:r>
          </a:p>
          <a:p>
            <a:r>
              <a:rPr lang="en-IN" dirty="0"/>
              <a:t>Features.</a:t>
            </a:r>
          </a:p>
          <a:p>
            <a:r>
              <a:rPr lang="en-IN" dirty="0"/>
              <a:t>E – Commerce Platforms and Database Management. </a:t>
            </a:r>
          </a:p>
          <a:p>
            <a:r>
              <a:rPr lang="en-IN" dirty="0"/>
              <a:t>Navigation and Server Configuration. </a:t>
            </a:r>
          </a:p>
          <a:p>
            <a:r>
              <a:rPr lang="en-IN" dirty="0"/>
              <a:t>Navigation and Design. </a:t>
            </a:r>
          </a:p>
          <a:p>
            <a:r>
              <a:rPr lang="en-IN" dirty="0"/>
              <a:t>Target Audience. </a:t>
            </a:r>
          </a:p>
          <a:p>
            <a:r>
              <a:rPr lang="en-IN" dirty="0"/>
              <a:t>Benefits.</a:t>
            </a:r>
          </a:p>
          <a:p>
            <a:r>
              <a:rPr lang="en-IN" dirty="0"/>
              <a:t>Revenue Streams. </a:t>
            </a:r>
          </a:p>
        </p:txBody>
      </p:sp>
    </p:spTree>
    <p:extLst>
      <p:ext uri="{BB962C8B-B14F-4D97-AF65-F5344CB8AC3E}">
        <p14:creationId xmlns:p14="http://schemas.microsoft.com/office/powerpoint/2010/main" val="1446837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563F47-7683-E022-336E-729BAEB89E22}"/>
              </a:ext>
            </a:extLst>
          </p:cNvPr>
          <p:cNvSpPr>
            <a:spLocks noGrp="1"/>
          </p:cNvSpPr>
          <p:nvPr>
            <p:ph type="title"/>
          </p:nvPr>
        </p:nvSpPr>
        <p:spPr/>
        <p:txBody>
          <a:bodyPr>
            <a:normAutofit fontScale="90000"/>
          </a:bodyPr>
          <a:lstStyle/>
          <a:p>
            <a:pPr algn="ctr"/>
            <a:r>
              <a:rPr lang="en-US" sz="4950" b="1" i="1" u="sng" dirty="0">
                <a:solidFill>
                  <a:schemeClr val="bg1"/>
                </a:solidFill>
                <a:latin typeface="Baskerville Old Face" panose="02020602080505020303" pitchFamily="18" charset="0"/>
                <a:ea typeface="Amasis MT Pro Black" panose="02000000000000000000" pitchFamily="2" charset="0"/>
              </a:rPr>
              <a:t>Website Overview</a:t>
            </a:r>
            <a:r>
              <a:rPr lang="en-IN" sz="4950" b="1" i="1" u="sng" dirty="0">
                <a:solidFill>
                  <a:schemeClr val="bg1"/>
                </a:solidFill>
                <a:latin typeface="Baskerville Old Face" panose="02020602080505020303" pitchFamily="18" charset="0"/>
                <a:ea typeface="Amasis MT Pro Black" panose="02000000000000000000" pitchFamily="2" charset="0"/>
              </a:rPr>
              <a:t>:</a:t>
            </a:r>
            <a:endParaRPr lang="en-US" sz="4950" b="1" i="1" u="sng" dirty="0">
              <a:solidFill>
                <a:schemeClr val="bg1"/>
              </a:solidFill>
              <a:latin typeface="Baskerville Old Face" panose="02020602080505020303" pitchFamily="18" charset="0"/>
              <a:ea typeface="Amasis MT Pro Black" panose="02000000000000000000" pitchFamily="2" charset="0"/>
            </a:endParaRPr>
          </a:p>
        </p:txBody>
      </p:sp>
      <p:sp>
        <p:nvSpPr>
          <p:cNvPr id="7" name="Content Placeholder 6">
            <a:extLst>
              <a:ext uri="{FF2B5EF4-FFF2-40B4-BE49-F238E27FC236}">
                <a16:creationId xmlns:a16="http://schemas.microsoft.com/office/drawing/2014/main" id="{3CBF0CDA-275B-776D-15F4-36EF8ADAFD2F}"/>
              </a:ext>
            </a:extLst>
          </p:cNvPr>
          <p:cNvSpPr>
            <a:spLocks noGrp="1"/>
          </p:cNvSpPr>
          <p:nvPr>
            <p:ph idx="1"/>
          </p:nvPr>
        </p:nvSpPr>
        <p:spPr>
          <a:xfrm>
            <a:off x="318341" y="2585429"/>
            <a:ext cx="8825659" cy="3416300"/>
          </a:xfrm>
        </p:spPr>
        <p:txBody>
          <a:bodyPr vert="horz" lIns="91440" tIns="45720" rIns="91440" bIns="45720" rtlCol="0">
            <a:normAutofit/>
          </a:bodyPr>
          <a:lstStyle/>
          <a:p>
            <a:r>
              <a:rPr lang="en-IN" sz="2800" dirty="0"/>
              <a:t>An engaging online platform showcasing artistic creations, crafting tutorials and inspiring creativity. This Art and craft website fosters creativity, learning and community </a:t>
            </a:r>
            <a:r>
              <a:rPr lang="en-IN" sz="2800"/>
              <a:t>engagement.</a:t>
            </a:r>
            <a:endParaRPr lang="en-US" sz="2800" dirty="0"/>
          </a:p>
        </p:txBody>
      </p:sp>
    </p:spTree>
    <p:extLst>
      <p:ext uri="{BB962C8B-B14F-4D97-AF65-F5344CB8AC3E}">
        <p14:creationId xmlns:p14="http://schemas.microsoft.com/office/powerpoint/2010/main" val="2863372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41611-9345-F027-6A98-54BE8B7A3A12}"/>
              </a:ext>
            </a:extLst>
          </p:cNvPr>
          <p:cNvSpPr txBox="1"/>
          <p:nvPr/>
        </p:nvSpPr>
        <p:spPr>
          <a:xfrm>
            <a:off x="3884672" y="2743200"/>
            <a:ext cx="1371600" cy="1371600"/>
          </a:xfrm>
          <a:prstGeom prst="rect">
            <a:avLst/>
          </a:prstGeom>
          <a:noFill/>
        </p:spPr>
        <p:txBody>
          <a:bodyPr wrap="square" rtlCol="0">
            <a:spAutoFit/>
          </a:bodyPr>
          <a:lstStyle/>
          <a:p>
            <a:pPr algn="l"/>
            <a:endParaRPr lang="en-US" sz="1350" dirty="0"/>
          </a:p>
        </p:txBody>
      </p:sp>
      <p:sp>
        <p:nvSpPr>
          <p:cNvPr id="7" name="Title 6">
            <a:extLst>
              <a:ext uri="{FF2B5EF4-FFF2-40B4-BE49-F238E27FC236}">
                <a16:creationId xmlns:a16="http://schemas.microsoft.com/office/drawing/2014/main" id="{30E4F9C4-FA2C-D509-CA51-695FC289FA3F}"/>
              </a:ext>
            </a:extLst>
          </p:cNvPr>
          <p:cNvSpPr>
            <a:spLocks noGrp="1"/>
          </p:cNvSpPr>
          <p:nvPr>
            <p:ph type="title"/>
          </p:nvPr>
        </p:nvSpPr>
        <p:spPr/>
        <p:txBody>
          <a:bodyPr/>
          <a:lstStyle/>
          <a:p>
            <a:pPr algn="ctr"/>
            <a:r>
              <a:rPr lang="en-IN" b="1" i="1" u="sng" dirty="0">
                <a:solidFill>
                  <a:schemeClr val="bg1"/>
                </a:solidFill>
                <a:latin typeface="Baskerville Old Face" panose="02020602080505020303" pitchFamily="18" charset="0"/>
              </a:rPr>
              <a:t>Features:</a:t>
            </a:r>
            <a:endParaRPr lang="en-US" b="1" i="1" u="sng" dirty="0">
              <a:solidFill>
                <a:schemeClr val="bg1"/>
              </a:solidFill>
              <a:latin typeface="Baskerville Old Face" panose="02020602080505020303" pitchFamily="18" charset="0"/>
            </a:endParaRPr>
          </a:p>
        </p:txBody>
      </p:sp>
      <p:sp>
        <p:nvSpPr>
          <p:cNvPr id="8" name="Content Placeholder 7">
            <a:extLst>
              <a:ext uri="{FF2B5EF4-FFF2-40B4-BE49-F238E27FC236}">
                <a16:creationId xmlns:a16="http://schemas.microsoft.com/office/drawing/2014/main" id="{B34DAA2A-AB7B-02D9-F96E-FE7FD521AEC6}"/>
              </a:ext>
            </a:extLst>
          </p:cNvPr>
          <p:cNvSpPr>
            <a:spLocks noGrp="1"/>
          </p:cNvSpPr>
          <p:nvPr>
            <p:ph idx="1"/>
          </p:nvPr>
        </p:nvSpPr>
        <p:spPr>
          <a:xfrm>
            <a:off x="700934" y="2568473"/>
            <a:ext cx="8145556" cy="3315859"/>
          </a:xfrm>
        </p:spPr>
        <p:txBody>
          <a:bodyPr>
            <a:normAutofit/>
          </a:bodyPr>
          <a:lstStyle/>
          <a:p>
            <a:pPr marL="0" indent="0">
              <a:buNone/>
            </a:pPr>
            <a:r>
              <a:rPr lang="en-IN" b="1" dirty="0">
                <a:latin typeface="Bahnschrift Condensed" panose="020B0502040204020203" pitchFamily="34" charset="0"/>
              </a:rPr>
              <a:t>1. Gallery Showcase:</a:t>
            </a:r>
            <a:r>
              <a:rPr lang="en-IN" dirty="0"/>
              <a:t> Artwork, crafts and designs.
</a:t>
            </a:r>
            <a:r>
              <a:rPr lang="en-IN" b="1" dirty="0">
                <a:latin typeface="Bahnschrift Condensed" panose="020B0502040204020203" pitchFamily="34" charset="0"/>
              </a:rPr>
              <a:t>2. Tutorial Section:</a:t>
            </a:r>
            <a:r>
              <a:rPr lang="en-IN" dirty="0"/>
              <a:t> Step-by-step guides for various art and craft techniques.
</a:t>
            </a:r>
            <a:r>
              <a:rPr lang="en-IN" b="1" dirty="0">
                <a:latin typeface="Bahnschrift Condensed" panose="020B0502040204020203" pitchFamily="34" charset="0"/>
              </a:rPr>
              <a:t>3. Artist Spotlight: </a:t>
            </a:r>
            <a:r>
              <a:rPr lang="en-IN" dirty="0"/>
              <a:t>Featured artist profiles and interviews.
</a:t>
            </a:r>
            <a:r>
              <a:rPr lang="en-IN" b="1" dirty="0">
                <a:latin typeface="Bahnschrift Condensed" panose="020B0502040204020203" pitchFamily="34" charset="0"/>
              </a:rPr>
              <a:t>4. Community Forum:</a:t>
            </a:r>
            <a:r>
              <a:rPr lang="en-IN" dirty="0"/>
              <a:t> Discussion board for sharing ideas and feedback.
</a:t>
            </a:r>
            <a:r>
              <a:rPr lang="en-IN" b="1" dirty="0">
                <a:latin typeface="Bahnschrift Condensed" panose="020B0502040204020203" pitchFamily="34" charset="0"/>
              </a:rPr>
              <a:t>5. Shopping Area: </a:t>
            </a:r>
            <a:r>
              <a:rPr lang="en-IN" dirty="0"/>
              <a:t>Art supplies, crafting materials and handmade products.
</a:t>
            </a:r>
            <a:r>
              <a:rPr lang="en-IN" b="1" dirty="0">
                <a:latin typeface="Bahnschrift Condensed" panose="020B0502040204020203" pitchFamily="34" charset="0"/>
              </a:rPr>
              <a:t>6. Blog: </a:t>
            </a:r>
            <a:r>
              <a:rPr lang="en-IN" dirty="0"/>
              <a:t>News, trends and inspiring stories.
</a:t>
            </a:r>
            <a:r>
              <a:rPr lang="en-IN" b="1" dirty="0">
                <a:latin typeface="Bahnschrift Condensed" panose="020B0502040204020203" pitchFamily="34" charset="0"/>
              </a:rPr>
              <a:t>7. Workshop and Class Listings:</a:t>
            </a:r>
            <a:r>
              <a:rPr lang="en-IN" dirty="0"/>
              <a:t> Online and offline art and craft courses.
</a:t>
            </a:r>
            <a:r>
              <a:rPr lang="en-IN" b="1" dirty="0">
                <a:latin typeface="Bahnschrift Condensed" panose="020B0502040204020203" pitchFamily="34" charset="0"/>
              </a:rPr>
              <a:t>8. Resource Library:</a:t>
            </a:r>
            <a:r>
              <a:rPr lang="en-IN" dirty="0"/>
              <a:t> eBooks, videos and downloadable guides.</a:t>
            </a:r>
            <a:endParaRPr lang="en-US" dirty="0"/>
          </a:p>
        </p:txBody>
      </p:sp>
    </p:spTree>
    <p:extLst>
      <p:ext uri="{BB962C8B-B14F-4D97-AF65-F5344CB8AC3E}">
        <p14:creationId xmlns:p14="http://schemas.microsoft.com/office/powerpoint/2010/main" val="1203416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TF10001029" id="{ED3996BA-162B-43C7-B0E2-A5CA4E649741}" vid="{187088E4-27D7-4455-856F-4A44258D82E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9059</TotalTime>
  <Words>122</Words>
  <Application>Microsoft Office PowerPoint</Application>
  <PresentationFormat>On-screen Show (4:3)</PresentationFormat>
  <Paragraphs>28</Paragraphs>
  <Slides>25</Slides>
  <Notes>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Ion Boardroom</vt:lpstr>
      <vt:lpstr>PowerPoint Presentation</vt:lpstr>
      <vt:lpstr>Contents</vt:lpstr>
      <vt:lpstr>PowerPoint Presentation</vt:lpstr>
      <vt:lpstr>WHAT’S OUR PROJECT ABOUT</vt:lpstr>
      <vt:lpstr>AIM OF THE PROJECT</vt:lpstr>
      <vt:lpstr>TECHNICAL DETAILS</vt:lpstr>
      <vt:lpstr>WORKING OF PROJECT</vt:lpstr>
      <vt:lpstr>Website Overview:</vt:lpstr>
      <vt:lpstr>Features:</vt:lpstr>
      <vt:lpstr>E-commerce Platforms and Database Management</vt:lpstr>
      <vt:lpstr>Navigation and Server Configuration</vt:lpstr>
      <vt:lpstr>Navigation and Design:</vt:lpstr>
      <vt:lpstr>Target Audience:</vt:lpstr>
      <vt:lpstr>Benefits:</vt:lpstr>
      <vt:lpstr>Revenue Streams:</vt:lpstr>
      <vt:lpstr>Images and Videos of Project</vt:lpstr>
      <vt:lpstr>Images and Videos of Project</vt:lpstr>
      <vt:lpstr>Images and Videos of Project</vt:lpstr>
      <vt:lpstr>Images and Videos of Project</vt:lpstr>
      <vt:lpstr>Images and Videos of Project</vt:lpstr>
      <vt:lpstr>Images and Videos of Project</vt:lpstr>
      <vt:lpstr>Images and Videos of Project</vt:lpstr>
      <vt:lpstr>Images and Videos of Project</vt:lpstr>
      <vt:lpstr>Images and Videos of Project</vt:lpstr>
      <vt:lpstr>PowerPoint Presentation</vt:lpstr>
    </vt:vector>
  </TitlesOfParts>
  <Company>NCST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Computer</dc:title>
  <dc:creator>S. Gopalsamy</dc:creator>
  <cp:lastModifiedBy>917904661492</cp:lastModifiedBy>
  <cp:revision>970</cp:revision>
  <dcterms:created xsi:type="dcterms:W3CDTF">2000-02-03T06:48:01Z</dcterms:created>
  <dcterms:modified xsi:type="dcterms:W3CDTF">2024-11-29T02:50:34Z</dcterms:modified>
</cp:coreProperties>
</file>